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0" r:id="rId2"/>
    <p:sldId id="277" r:id="rId3"/>
    <p:sldId id="261" r:id="rId4"/>
    <p:sldId id="262" r:id="rId5"/>
    <p:sldId id="264" r:id="rId6"/>
    <p:sldId id="265" r:id="rId7"/>
    <p:sldId id="266" r:id="rId8"/>
    <p:sldId id="267" r:id="rId9"/>
    <p:sldId id="268" r:id="rId10"/>
    <p:sldId id="269" r:id="rId11"/>
    <p:sldId id="270" r:id="rId12"/>
    <p:sldId id="271" r:id="rId13"/>
    <p:sldId id="272" r:id="rId14"/>
    <p:sldId id="273" r:id="rId15"/>
    <p:sldId id="263" r:id="rId16"/>
    <p:sldId id="275" r:id="rId17"/>
    <p:sldId id="276" r:id="rId18"/>
    <p:sldId id="274" r:id="rId19"/>
    <p:sldId id="257" r:id="rId20"/>
    <p:sldId id="25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1" d="100"/>
          <a:sy n="91" d="100"/>
        </p:scale>
        <p:origin x="-34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629906-E532-AC46-A8EE-661C8F9E0318}" type="datetimeFigureOut">
              <a:rPr lang="en-US" smtClean="0"/>
              <a:t>5/13/15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F1608C-0A89-8049-8019-334A7359DEAF}" type="slidenum">
              <a:rPr lang="en-US" smtClean="0"/>
              <a:t>‹#›</a:t>
            </a:fld>
            <a:endParaRPr lang="en-US"/>
          </a:p>
        </p:txBody>
      </p:sp>
    </p:spTree>
    <p:extLst>
      <p:ext uri="{BB962C8B-B14F-4D97-AF65-F5344CB8AC3E}">
        <p14:creationId xmlns:p14="http://schemas.microsoft.com/office/powerpoint/2010/main" val="12675713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dt" idx="10"/>
          </p:nvPr>
        </p:nvSpPr>
        <p:spPr>
          <a:xfrm>
            <a:off x="3886201" y="1"/>
            <a:ext cx="2800349" cy="285750"/>
          </a:xfrm>
          <a:prstGeom prst="rect">
            <a:avLst/>
          </a:prstGeom>
          <a:noFill/>
          <a:ln>
            <a:noFill/>
          </a:ln>
        </p:spPr>
        <p:txBody>
          <a:bodyPr lIns="89995" tIns="46797" rIns="89995" bIns="46797" anchor="t" anchorCtr="0">
            <a:noAutofit/>
          </a:bodyPr>
          <a:lstStyle/>
          <a:p>
            <a:endParaRPr sz="1800"/>
          </a:p>
        </p:txBody>
      </p:sp>
      <p:sp>
        <p:nvSpPr>
          <p:cNvPr id="149" name="Shape 149"/>
          <p:cNvSpPr txBox="1"/>
          <p:nvPr/>
        </p:nvSpPr>
        <p:spPr>
          <a:xfrm>
            <a:off x="3886201" y="8686801"/>
            <a:ext cx="2800349" cy="285750"/>
          </a:xfrm>
          <a:prstGeom prst="rect">
            <a:avLst/>
          </a:prstGeom>
          <a:noFill/>
          <a:ln>
            <a:noFill/>
          </a:ln>
        </p:spPr>
        <p:txBody>
          <a:bodyPr lIns="89995" tIns="46797" rIns="89995" bIns="46797" anchor="b" anchorCtr="0">
            <a:noAutofit/>
          </a:bodyPr>
          <a:lstStyle/>
          <a:p>
            <a:pPr algn="r">
              <a:buClr>
                <a:srgbClr val="000000"/>
              </a:buClr>
              <a:buSzPct val="25000"/>
            </a:pPr>
            <a:r>
              <a:rPr lang="en-US" sz="1200"/>
              <a:t>*</a:t>
            </a:r>
          </a:p>
        </p:txBody>
      </p:sp>
      <p:sp>
        <p:nvSpPr>
          <p:cNvPr id="150" name="Shape 150"/>
          <p:cNvSpPr>
            <a:spLocks noGrp="1" noRot="1" noChangeAspect="1"/>
          </p:cNvSpPr>
          <p:nvPr>
            <p:ph type="sldImg" idx="2"/>
          </p:nvPr>
        </p:nvSpPr>
        <p:spPr>
          <a:xfrm>
            <a:off x="1162050" y="685800"/>
            <a:ext cx="4432300" cy="33258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51" name="Shape 151"/>
          <p:cNvSpPr txBox="1">
            <a:spLocks noGrp="1"/>
          </p:cNvSpPr>
          <p:nvPr>
            <p:ph type="body" idx="1"/>
          </p:nvPr>
        </p:nvSpPr>
        <p:spPr>
          <a:xfrm>
            <a:off x="685800" y="4343401"/>
            <a:ext cx="5949948" cy="4913310"/>
          </a:xfrm>
          <a:prstGeom prst="rect">
            <a:avLst/>
          </a:prstGeom>
          <a:noFill/>
          <a:ln>
            <a:noFill/>
          </a:ln>
        </p:spPr>
        <p:txBody>
          <a:bodyPr lIns="0" tIns="0" rIns="0" bIns="0" anchor="t" anchorCtr="0">
            <a:noAutofit/>
          </a:bodyPr>
          <a:lstStyle/>
          <a:p>
            <a:pPr>
              <a:buClr>
                <a:srgbClr val="FF6633"/>
              </a:buClr>
              <a:buSzPct val="25000"/>
            </a:pPr>
            <a:r>
              <a:rPr lang="en-US" sz="1800">
                <a:solidFill>
                  <a:srgbClr val="FF6633"/>
                </a:solidFill>
                <a:latin typeface="Arial"/>
                <a:ea typeface="Arial"/>
                <a:cs typeface="Arial"/>
                <a:sym typeface="Arial"/>
              </a:rPr>
              <a:t>“</a:t>
            </a:r>
            <a:r>
              <a:rPr lang="en-US" sz="2000" b="1">
                <a:solidFill>
                  <a:srgbClr val="FF6633"/>
                </a:solidFill>
                <a:latin typeface="Arial"/>
                <a:ea typeface="Arial"/>
                <a:cs typeface="Arial"/>
                <a:sym typeface="Arial"/>
              </a:rPr>
              <a:t>AS220 was founded in 1985 with an unjuried, uncensored mission</a:t>
            </a:r>
            <a:r>
              <a:rPr lang="en-US" sz="1800">
                <a:solidFill>
                  <a:srgbClr val="FF6633"/>
                </a:solidFill>
                <a:latin typeface="Arial"/>
                <a:ea typeface="Arial"/>
                <a:cs typeface="Arial"/>
                <a:sym typeface="Arial"/>
              </a:rPr>
              <a:t> </a:t>
            </a:r>
            <a:r>
              <a:rPr lang="en-US" sz="1800">
                <a:latin typeface="Arial"/>
                <a:ea typeface="Arial"/>
                <a:cs typeface="Arial"/>
                <a:sym typeface="Arial"/>
              </a:rPr>
              <a:t>and the conviction that freedom of expression is crucial for the development of strong communities and individual spirits. In the past 25 years, AS220 has grown to become a linchpin of Providence's vibrant creative community, with </a:t>
            </a:r>
            <a:r>
              <a:rPr lang="en-US" sz="2000" b="1">
                <a:latin typeface="Arial"/>
                <a:ea typeface="Arial"/>
                <a:cs typeface="Arial"/>
                <a:sym typeface="Arial"/>
              </a:rPr>
              <a:t>three buildings</a:t>
            </a:r>
            <a:r>
              <a:rPr lang="en-US" sz="1800">
                <a:latin typeface="Arial"/>
                <a:ea typeface="Arial"/>
                <a:cs typeface="Arial"/>
                <a:sym typeface="Arial"/>
              </a:rPr>
              <a:t> downtown that provide a</a:t>
            </a:r>
            <a:r>
              <a:rPr lang="en-US" sz="1800">
                <a:solidFill>
                  <a:srgbClr val="FF6633"/>
                </a:solidFill>
                <a:latin typeface="Arial"/>
                <a:ea typeface="Arial"/>
                <a:cs typeface="Arial"/>
                <a:sym typeface="Arial"/>
              </a:rPr>
              <a:t> </a:t>
            </a:r>
            <a:r>
              <a:rPr lang="en-US" sz="1800" b="1">
                <a:solidFill>
                  <a:srgbClr val="FF6633"/>
                </a:solidFill>
                <a:latin typeface="Arial"/>
                <a:ea typeface="Arial"/>
                <a:cs typeface="Arial"/>
                <a:sym typeface="Arial"/>
              </a:rPr>
              <a:t>performance space, four galleries, 48 artist live or work studios, a community print shop, a community darkroom, media lab, 95 Empire Black Box and performing arts school, a public technology lab and a youth program. </a:t>
            </a:r>
            <a:r>
              <a:rPr lang="en-US" sz="1800">
                <a:latin typeface="Arial"/>
                <a:ea typeface="Arial"/>
                <a:cs typeface="Arial"/>
                <a:sym typeface="Arial"/>
              </a:rPr>
              <a:t>We showcase more than 100 visual artists and host thousands of performing artists annually, including poetry readings, film festivals, panel discussions and music of all genres.”</a:t>
            </a:r>
          </a:p>
          <a:p>
            <a:endParaRPr sz="1800">
              <a:latin typeface="Arial"/>
              <a:ea typeface="Arial"/>
              <a:cs typeface="Arial"/>
              <a:sym typeface="Arial"/>
            </a:endParaRPr>
          </a:p>
          <a:p>
            <a:pPr>
              <a:spcBef>
                <a:spcPts val="400"/>
              </a:spcBef>
              <a:buClr>
                <a:srgbClr val="FF6633"/>
              </a:buClr>
              <a:buSzPct val="25000"/>
            </a:pPr>
            <a:r>
              <a:rPr lang="en-US" sz="1800">
                <a:solidFill>
                  <a:srgbClr val="FF6633"/>
                </a:solidFill>
                <a:latin typeface="Arial"/>
                <a:ea typeface="Arial"/>
                <a:cs typeface="Arial"/>
                <a:sym typeface="Arial"/>
              </a:rPr>
              <a:t> </a:t>
            </a:r>
            <a:r>
              <a:rPr lang="en-US" sz="1800">
                <a:latin typeface="Arial"/>
                <a:ea typeface="Arial"/>
                <a:cs typeface="Arial"/>
                <a:sym typeface="Arial"/>
              </a:rPr>
              <a:t>Source: Cheryl Kaminsky, Communications Director, AS220, Cheryl@AS220.org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500" name="Shape 500"/>
          <p:cNvSpPr txBox="1">
            <a:spLocks noGrp="1"/>
          </p:cNvSpPr>
          <p:nvPr>
            <p:ph type="body" idx="1"/>
          </p:nvPr>
        </p:nvSpPr>
        <p:spPr>
          <a:xfrm>
            <a:off x="914400" y="4343400"/>
            <a:ext cx="4857750" cy="3943350"/>
          </a:xfrm>
          <a:prstGeom prst="rect">
            <a:avLst/>
          </a:prstGeom>
          <a:noFill/>
          <a:ln>
            <a:noFill/>
          </a:ln>
        </p:spPr>
        <p:txBody>
          <a:bodyPr lIns="91408" tIns="91408" rIns="91408" bIns="91408" anchor="ctr" anchorCtr="0">
            <a:noAutofit/>
          </a:bodyPr>
          <a:lstStyle/>
          <a:p>
            <a:endParaRPr sz="1800">
              <a:latin typeface="Times New Roman"/>
              <a:ea typeface="Times New Roman"/>
              <a:cs typeface="Times New Roman"/>
              <a:sym typeface="Times New Roman"/>
            </a:endParaRPr>
          </a:p>
        </p:txBody>
      </p:sp>
      <p:sp>
        <p:nvSpPr>
          <p:cNvPr id="501" name="Shape 501"/>
          <p:cNvSpPr txBox="1">
            <a:spLocks noGrp="1"/>
          </p:cNvSpPr>
          <p:nvPr>
            <p:ph type="sldNum" idx="12"/>
          </p:nvPr>
        </p:nvSpPr>
        <p:spPr>
          <a:xfrm>
            <a:off x="3886201" y="8686799"/>
            <a:ext cx="2800347" cy="285750"/>
          </a:xfrm>
          <a:prstGeom prst="rect">
            <a:avLst/>
          </a:prstGeom>
          <a:noFill/>
          <a:ln>
            <a:noFill/>
          </a:ln>
        </p:spPr>
        <p:txBody>
          <a:bodyPr lIns="91408" tIns="91408" rIns="91408" bIns="91408" anchor="b" anchorCtr="0">
            <a:noAutofit/>
          </a:bodyPr>
          <a:lstStyle/>
          <a:p>
            <a:pPr>
              <a:buSzPct val="25000"/>
            </a:pPr>
            <a:r>
              <a:rPr lang="en-US" sz="180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914400" y="4343400"/>
            <a:ext cx="4857750" cy="3943350"/>
          </a:xfrm>
          <a:prstGeom prst="rect">
            <a:avLst/>
          </a:prstGeom>
          <a:noFill/>
          <a:ln>
            <a:noFill/>
          </a:ln>
        </p:spPr>
        <p:txBody>
          <a:bodyPr lIns="91408" tIns="91408" rIns="91408" bIns="91408" anchor="ctr" anchorCtr="0">
            <a:noAutofit/>
          </a:bodyPr>
          <a:lstStyle/>
          <a:p>
            <a:pPr>
              <a:buClr>
                <a:schemeClr val="dk1"/>
              </a:buClr>
              <a:buSzPct val="25000"/>
            </a:pPr>
            <a:r>
              <a:rPr lang="en-US" sz="1800">
                <a:solidFill>
                  <a:schemeClr val="dk1"/>
                </a:solidFill>
              </a:rPr>
              <a:t>Shawn Wallace will provide fab academy photos. </a:t>
            </a:r>
          </a:p>
          <a:p>
            <a:endParaRPr sz="1800"/>
          </a:p>
        </p:txBody>
      </p:sp>
      <p:sp>
        <p:nvSpPr>
          <p:cNvPr id="513" name="Shape 513"/>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1" y="4343400"/>
            <a:ext cx="5486399" cy="4114799"/>
          </a:xfrm>
          <a:prstGeom prst="rect">
            <a:avLst/>
          </a:prstGeom>
          <a:noFill/>
          <a:ln>
            <a:noFill/>
          </a:ln>
        </p:spPr>
        <p:txBody>
          <a:bodyPr lIns="91408" tIns="91408" rIns="91408" bIns="91408" anchor="ctr" anchorCtr="0">
            <a:noAutofit/>
          </a:bodyPr>
          <a:lstStyle/>
          <a:p>
            <a:endParaRPr sz="1800">
              <a:latin typeface="Times New Roman"/>
              <a:ea typeface="Times New Roman"/>
              <a:cs typeface="Times New Roman"/>
              <a:sym typeface="Times New Roman"/>
            </a:endParaRPr>
          </a:p>
        </p:txBody>
      </p:sp>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685801" y="4343400"/>
            <a:ext cx="5486399" cy="4114799"/>
          </a:xfrm>
          <a:prstGeom prst="rect">
            <a:avLst/>
          </a:prstGeom>
          <a:noFill/>
          <a:ln>
            <a:noFill/>
          </a:ln>
        </p:spPr>
        <p:txBody>
          <a:bodyPr lIns="91408" tIns="91408" rIns="91408" bIns="91408" anchor="ctr" anchorCtr="0">
            <a:noAutofit/>
          </a:bodyPr>
          <a:lstStyle/>
          <a:p>
            <a:endParaRPr sz="1800">
              <a:latin typeface="Times New Roman"/>
              <a:ea typeface="Times New Roman"/>
              <a:cs typeface="Times New Roman"/>
              <a:sym typeface="Times New Roman"/>
            </a:endParaRPr>
          </a:p>
        </p:txBody>
      </p:sp>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914400" y="4343400"/>
            <a:ext cx="4857750" cy="3943350"/>
          </a:xfrm>
          <a:prstGeom prst="rect">
            <a:avLst/>
          </a:prstGeom>
          <a:noFill/>
          <a:ln>
            <a:noFill/>
          </a:ln>
        </p:spPr>
        <p:txBody>
          <a:bodyPr lIns="91408" tIns="91408" rIns="91408" bIns="91408" anchor="ctr" anchorCtr="0">
            <a:noAutofit/>
          </a:bodyPr>
          <a:lstStyle/>
          <a:p>
            <a:endParaRPr sz="1800"/>
          </a:p>
        </p:txBody>
      </p:sp>
      <p:sp>
        <p:nvSpPr>
          <p:cNvPr id="540" name="Shape 540"/>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914400" y="4343400"/>
            <a:ext cx="4857750" cy="3943350"/>
          </a:xfrm>
          <a:prstGeom prst="rect">
            <a:avLst/>
          </a:prstGeom>
          <a:noFill/>
          <a:ln>
            <a:noFill/>
          </a:ln>
        </p:spPr>
        <p:txBody>
          <a:bodyPr lIns="89715" tIns="89715" rIns="89715" bIns="89715" anchor="ctr" anchorCtr="0">
            <a:noAutofit/>
          </a:bodyPr>
          <a:lstStyle/>
          <a:p>
            <a:endParaRPr sz="1800"/>
          </a:p>
        </p:txBody>
      </p:sp>
      <p:sp>
        <p:nvSpPr>
          <p:cNvPr id="453" name="Shape 453"/>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5801" y="4343400"/>
            <a:ext cx="5486399" cy="4114800"/>
          </a:xfrm>
          <a:prstGeom prst="rect">
            <a:avLst/>
          </a:prstGeom>
        </p:spPr>
        <p:txBody>
          <a:bodyPr lIns="91420" tIns="91420" rIns="91420" bIns="91420" anchor="ctr" anchorCtr="0">
            <a:noAutofit/>
          </a:bodyPr>
          <a:lstStyle/>
          <a:p>
            <a:endParaRPr/>
          </a:p>
        </p:txBody>
      </p:sp>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1" y="4343400"/>
            <a:ext cx="5486399" cy="4114800"/>
          </a:xfrm>
          <a:prstGeom prst="rect">
            <a:avLst/>
          </a:prstGeom>
        </p:spPr>
        <p:txBody>
          <a:bodyPr lIns="91420" tIns="91420" rIns="91420" bIns="91420" anchor="ctr" anchorCtr="0">
            <a:noAutofit/>
          </a:bodyPr>
          <a:lstStyle/>
          <a:p>
            <a:endParaRPr/>
          </a:p>
        </p:txBody>
      </p:sp>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1" y="4343400"/>
            <a:ext cx="5486399" cy="4114800"/>
          </a:xfrm>
          <a:prstGeom prst="rect">
            <a:avLst/>
          </a:prstGeom>
        </p:spPr>
        <p:txBody>
          <a:bodyPr lIns="91420" tIns="91420" rIns="91420" bIns="91420" anchor="ctr" anchorCtr="0">
            <a:noAutofit/>
          </a:bodyPr>
          <a:lstStyle/>
          <a:p>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914400" y="4343400"/>
            <a:ext cx="4857750" cy="3943350"/>
          </a:xfrm>
          <a:prstGeom prst="rect">
            <a:avLst/>
          </a:prstGeom>
          <a:noFill/>
          <a:ln>
            <a:noFill/>
          </a:ln>
        </p:spPr>
        <p:txBody>
          <a:bodyPr lIns="89715" tIns="89715" rIns="89715" bIns="89715" anchor="ctr" anchorCtr="0">
            <a:noAutofit/>
          </a:bodyPr>
          <a:lstStyle/>
          <a:p>
            <a:endParaRPr sz="1800"/>
          </a:p>
        </p:txBody>
      </p:sp>
      <p:sp>
        <p:nvSpPr>
          <p:cNvPr id="426" name="Shape 426"/>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36" name="Shape 436"/>
          <p:cNvSpPr txBox="1">
            <a:spLocks noGrp="1"/>
          </p:cNvSpPr>
          <p:nvPr>
            <p:ph type="body" idx="1"/>
          </p:nvPr>
        </p:nvSpPr>
        <p:spPr>
          <a:xfrm>
            <a:off x="914400" y="4343400"/>
            <a:ext cx="4857750" cy="3943350"/>
          </a:xfrm>
          <a:prstGeom prst="rect">
            <a:avLst/>
          </a:prstGeom>
          <a:noFill/>
          <a:ln>
            <a:noFill/>
          </a:ln>
        </p:spPr>
        <p:txBody>
          <a:bodyPr lIns="89715" tIns="89715" rIns="89715" bIns="89715" anchor="ctr" anchorCtr="0">
            <a:noAutofit/>
          </a:bodyPr>
          <a:lstStyle/>
          <a:p>
            <a:endParaRPr sz="1800">
              <a:latin typeface="Times New Roman"/>
              <a:ea typeface="Times New Roman"/>
              <a:cs typeface="Times New Roman"/>
              <a:sym typeface="Times New Roman"/>
            </a:endParaRPr>
          </a:p>
        </p:txBody>
      </p:sp>
      <p:sp>
        <p:nvSpPr>
          <p:cNvPr id="437" name="Shape 437"/>
          <p:cNvSpPr txBox="1">
            <a:spLocks noGrp="1"/>
          </p:cNvSpPr>
          <p:nvPr>
            <p:ph type="sldNum" idx="12"/>
          </p:nvPr>
        </p:nvSpPr>
        <p:spPr>
          <a:xfrm>
            <a:off x="3886201" y="8686799"/>
            <a:ext cx="2800347" cy="285750"/>
          </a:xfrm>
          <a:prstGeom prst="rect">
            <a:avLst/>
          </a:prstGeom>
          <a:noFill/>
          <a:ln>
            <a:noFill/>
          </a:ln>
        </p:spPr>
        <p:txBody>
          <a:bodyPr lIns="89715" tIns="89715" rIns="89715" bIns="89715" anchor="b" anchorCtr="0">
            <a:noAutofit/>
          </a:bodyPr>
          <a:lstStyle/>
          <a:p>
            <a:pPr>
              <a:buSzPct val="25000"/>
            </a:pPr>
            <a:r>
              <a:rPr lang="en-US" sz="180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txBox="1">
            <a:spLocks noGrp="1"/>
          </p:cNvSpPr>
          <p:nvPr>
            <p:ph type="sldNum" idx="12"/>
          </p:nvPr>
        </p:nvSpPr>
        <p:spPr>
          <a:xfrm>
            <a:off x="3886201" y="8686799"/>
            <a:ext cx="2800347" cy="285750"/>
          </a:xfrm>
          <a:prstGeom prst="rect">
            <a:avLst/>
          </a:prstGeom>
          <a:noFill/>
          <a:ln>
            <a:noFill/>
          </a:ln>
        </p:spPr>
        <p:txBody>
          <a:bodyPr lIns="89715" tIns="89715" rIns="89715" bIns="89715" anchor="b" anchorCtr="0">
            <a:noAutofit/>
          </a:bodyPr>
          <a:lstStyle/>
          <a:p>
            <a:pPr>
              <a:buSzPct val="25000"/>
            </a:pPr>
            <a:r>
              <a:rPr lang="en-US" sz="1800"/>
              <a:t> </a:t>
            </a:r>
          </a:p>
        </p:txBody>
      </p:sp>
      <p:sp>
        <p:nvSpPr>
          <p:cNvPr id="446" name="Shape 446"/>
          <p:cNvSpPr>
            <a:spLocks noGrp="1" noRot="1" noChangeAspect="1"/>
          </p:cNvSpPr>
          <p:nvPr>
            <p:ph type="sldImg" idx="2"/>
          </p:nvPr>
        </p:nvSpPr>
        <p:spPr>
          <a:xfrm>
            <a:off x="1160463" y="685800"/>
            <a:ext cx="4432300" cy="3325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7" name="Shape 447"/>
          <p:cNvSpPr txBox="1">
            <a:spLocks noGrp="1"/>
          </p:cNvSpPr>
          <p:nvPr>
            <p:ph type="body" idx="1"/>
          </p:nvPr>
        </p:nvSpPr>
        <p:spPr>
          <a:xfrm>
            <a:off x="914400" y="4343400"/>
            <a:ext cx="4910138" cy="4079875"/>
          </a:xfrm>
          <a:prstGeom prst="rect">
            <a:avLst/>
          </a:prstGeom>
          <a:noFill/>
          <a:ln>
            <a:noFill/>
          </a:ln>
        </p:spPr>
        <p:txBody>
          <a:bodyPr lIns="0" tIns="0" rIns="0" bIns="0" anchor="ctr" anchorCtr="0">
            <a:noAutofit/>
          </a:bodyPr>
          <a:lstStyle/>
          <a:p>
            <a:endParaRPr sz="1800" dirty="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txBox="1">
            <a:spLocks noGrp="1"/>
          </p:cNvSpPr>
          <p:nvPr>
            <p:ph type="sldNum" idx="12"/>
          </p:nvPr>
        </p:nvSpPr>
        <p:spPr>
          <a:xfrm>
            <a:off x="3886201" y="8686799"/>
            <a:ext cx="2800347" cy="285750"/>
          </a:xfrm>
          <a:prstGeom prst="rect">
            <a:avLst/>
          </a:prstGeom>
          <a:noFill/>
          <a:ln>
            <a:noFill/>
          </a:ln>
        </p:spPr>
        <p:txBody>
          <a:bodyPr lIns="89715" tIns="89715" rIns="89715" bIns="89715" anchor="b" anchorCtr="0">
            <a:noAutofit/>
          </a:bodyPr>
          <a:lstStyle/>
          <a:p>
            <a:pPr>
              <a:buSzPct val="25000"/>
            </a:pPr>
            <a:r>
              <a:rPr lang="en-US" sz="1800"/>
              <a:t> </a:t>
            </a:r>
          </a:p>
        </p:txBody>
      </p:sp>
      <p:sp>
        <p:nvSpPr>
          <p:cNvPr id="446" name="Shape 446"/>
          <p:cNvSpPr>
            <a:spLocks noGrp="1" noRot="1" noChangeAspect="1"/>
          </p:cNvSpPr>
          <p:nvPr>
            <p:ph type="sldImg" idx="2"/>
          </p:nvPr>
        </p:nvSpPr>
        <p:spPr>
          <a:xfrm>
            <a:off x="1160463" y="685800"/>
            <a:ext cx="4432300" cy="3325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7" name="Shape 447"/>
          <p:cNvSpPr txBox="1">
            <a:spLocks noGrp="1"/>
          </p:cNvSpPr>
          <p:nvPr>
            <p:ph type="body" idx="1"/>
          </p:nvPr>
        </p:nvSpPr>
        <p:spPr>
          <a:xfrm>
            <a:off x="914400" y="4343400"/>
            <a:ext cx="4910138" cy="4079875"/>
          </a:xfrm>
          <a:prstGeom prst="rect">
            <a:avLst/>
          </a:prstGeom>
          <a:noFill/>
          <a:ln>
            <a:noFill/>
          </a:ln>
        </p:spPr>
        <p:txBody>
          <a:bodyPr lIns="0" tIns="0" rIns="0" bIns="0" anchor="ctr" anchorCtr="0">
            <a:noAutofit/>
          </a:bodyPr>
          <a:lstStyle/>
          <a:p>
            <a:endParaRPr sz="1800" dirty="0">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1" y="4343400"/>
            <a:ext cx="5486399" cy="4114800"/>
          </a:xfrm>
          <a:prstGeom prst="rect">
            <a:avLst/>
          </a:prstGeom>
          <a:noFill/>
          <a:ln>
            <a:noFill/>
          </a:ln>
        </p:spPr>
        <p:txBody>
          <a:bodyPr lIns="91420" tIns="91420" rIns="91420" bIns="91420" anchor="ctr" anchorCtr="0">
            <a:noAutofit/>
          </a:bodyPr>
          <a:lstStyle/>
          <a:p>
            <a:endParaRPr sz="1800">
              <a:latin typeface="Times New Roman"/>
              <a:ea typeface="Times New Roman"/>
              <a:cs typeface="Times New Roman"/>
              <a:sym typeface="Times New Roman"/>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1" y="4343400"/>
            <a:ext cx="5486399" cy="4114799"/>
          </a:xfrm>
          <a:prstGeom prst="rect">
            <a:avLst/>
          </a:prstGeom>
          <a:noFill/>
          <a:ln>
            <a:noFill/>
          </a:ln>
        </p:spPr>
        <p:txBody>
          <a:bodyPr lIns="91408" tIns="91408" rIns="91408" bIns="91408" anchor="ctr" anchorCtr="0">
            <a:noAutofit/>
          </a:bodyPr>
          <a:lstStyle/>
          <a:p>
            <a:endParaRPr sz="1800">
              <a:latin typeface="Times New Roman"/>
              <a:ea typeface="Times New Roman"/>
              <a:cs typeface="Times New Roman"/>
              <a:sym typeface="Times New Roman"/>
            </a:endParaRPr>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sldNum" idx="12"/>
          </p:nvPr>
        </p:nvSpPr>
        <p:spPr>
          <a:xfrm>
            <a:off x="3886201" y="8686799"/>
            <a:ext cx="2800347" cy="285750"/>
          </a:xfrm>
          <a:prstGeom prst="rect">
            <a:avLst/>
          </a:prstGeom>
          <a:noFill/>
          <a:ln>
            <a:noFill/>
          </a:ln>
        </p:spPr>
        <p:txBody>
          <a:bodyPr lIns="91408" tIns="91408" rIns="91408" bIns="91408" anchor="b" anchorCtr="0">
            <a:noAutofit/>
          </a:bodyPr>
          <a:lstStyle/>
          <a:p>
            <a:pPr>
              <a:buSzPct val="25000"/>
            </a:pPr>
            <a:r>
              <a:rPr lang="en-US" sz="1800"/>
              <a:t> </a:t>
            </a:r>
          </a:p>
        </p:txBody>
      </p:sp>
      <p:sp>
        <p:nvSpPr>
          <p:cNvPr id="476" name="Shape 476"/>
          <p:cNvSpPr>
            <a:spLocks noGrp="1" noRot="1" noChangeAspect="1"/>
          </p:cNvSpPr>
          <p:nvPr>
            <p:ph type="sldImg" idx="2"/>
          </p:nvPr>
        </p:nvSpPr>
        <p:spPr>
          <a:xfrm>
            <a:off x="1157288" y="685800"/>
            <a:ext cx="4459287" cy="334486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77" name="Shape 477"/>
          <p:cNvSpPr txBox="1">
            <a:spLocks noGrp="1"/>
          </p:cNvSpPr>
          <p:nvPr>
            <p:ph type="body" idx="1"/>
          </p:nvPr>
        </p:nvSpPr>
        <p:spPr>
          <a:xfrm>
            <a:off x="914400" y="4343399"/>
            <a:ext cx="4900611" cy="4616449"/>
          </a:xfrm>
          <a:prstGeom prst="rect">
            <a:avLst/>
          </a:prstGeom>
          <a:noFill/>
          <a:ln>
            <a:noFill/>
          </a:ln>
        </p:spPr>
        <p:txBody>
          <a:bodyPr lIns="0" tIns="0" rIns="0" bIns="0" anchor="ctr" anchorCtr="0">
            <a:noAutofit/>
          </a:bodyPr>
          <a:lstStyle/>
          <a:p>
            <a:pPr>
              <a:buSzPct val="25000"/>
            </a:pPr>
            <a:r>
              <a:rPr lang="en-US" sz="1800">
                <a:latin typeface="Arial"/>
                <a:ea typeface="Arial"/>
                <a:cs typeface="Arial"/>
                <a:sym typeface="Arial"/>
              </a:rPr>
              <a:t>(2003-2009)</a:t>
            </a:r>
          </a:p>
          <a:p>
            <a:pPr>
              <a:spcBef>
                <a:spcPts val="450"/>
              </a:spcBef>
              <a:buSzPct val="25000"/>
            </a:pPr>
            <a:r>
              <a:rPr lang="en-US" sz="1800">
                <a:latin typeface="Arial"/>
                <a:ea typeface="Arial"/>
                <a:cs typeface="Arial"/>
                <a:sym typeface="Arial"/>
              </a:rPr>
              <a:t>“Verse was a hardcore band from Providence, RI, United States. They were signed to Bridge Nine Records.</a:t>
            </a:r>
          </a:p>
          <a:p>
            <a:pPr>
              <a:spcBef>
                <a:spcPts val="450"/>
              </a:spcBef>
              <a:buSzPct val="25000"/>
            </a:pPr>
            <a:r>
              <a:rPr lang="en-US" sz="1800">
                <a:latin typeface="Arial"/>
                <a:ea typeface="Arial"/>
                <a:cs typeface="Arial"/>
                <a:sym typeface="Arial"/>
              </a:rPr>
              <a:t>Previously released “Rebuild” and “From Anger And Rage” on Rivalry Records. Aggression is now out on Bridge Nine Records.</a:t>
            </a:r>
          </a:p>
          <a:p>
            <a:pPr>
              <a:spcBef>
                <a:spcPts val="450"/>
              </a:spcBef>
              <a:buSzPct val="25000"/>
            </a:pPr>
            <a:r>
              <a:rPr lang="en-US" sz="1800">
                <a:latin typeface="Arial"/>
                <a:ea typeface="Arial"/>
                <a:cs typeface="Arial"/>
                <a:sym typeface="Arial"/>
              </a:rPr>
              <a:t>Verse played their final 3 shows on the nights of Thursday, Friday, and Saturday May 21-23 2009 in Providence. The Thursday show was held in the singer of Soul Control’s basement. The last two shows were played at AS220 in Providence with Shipwreck AD, I Rise, Product of Waste, Learn, The Body, Soul Control, Wasteland, and Crime in Stereo.”</a:t>
            </a:r>
          </a:p>
          <a:p>
            <a:pPr>
              <a:spcBef>
                <a:spcPts val="450"/>
              </a:spcBef>
              <a:buSzPct val="25000"/>
            </a:pPr>
            <a:r>
              <a:rPr lang="en-US" sz="1800">
                <a:latin typeface="Arial"/>
                <a:ea typeface="Arial"/>
                <a:cs typeface="Arial"/>
                <a:sym typeface="Arial"/>
              </a:rPr>
              <a:t>Source: http://www.last.fm/music/Verse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3886201" y="8686799"/>
            <a:ext cx="2800347" cy="285750"/>
          </a:xfrm>
          <a:prstGeom prst="rect">
            <a:avLst/>
          </a:prstGeom>
          <a:noFill/>
          <a:ln>
            <a:noFill/>
          </a:ln>
        </p:spPr>
        <p:txBody>
          <a:bodyPr lIns="91408" tIns="91408" rIns="91408" bIns="91408" anchor="b" anchorCtr="0">
            <a:noAutofit/>
          </a:bodyPr>
          <a:lstStyle/>
          <a:p>
            <a:pPr>
              <a:buSzPct val="25000"/>
            </a:pPr>
            <a:r>
              <a:rPr lang="en-US" sz="1800"/>
              <a:t> </a:t>
            </a:r>
          </a:p>
        </p:txBody>
      </p:sp>
      <p:sp>
        <p:nvSpPr>
          <p:cNvPr id="489" name="Shape 489"/>
          <p:cNvSpPr>
            <a:spLocks noGrp="1" noRot="1" noChangeAspect="1"/>
          </p:cNvSpPr>
          <p:nvPr>
            <p:ph type="sldImg" idx="2"/>
          </p:nvPr>
        </p:nvSpPr>
        <p:spPr>
          <a:xfrm>
            <a:off x="1152525" y="685800"/>
            <a:ext cx="4492625" cy="337026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90" name="Shape 490"/>
          <p:cNvSpPr txBox="1">
            <a:spLocks noGrp="1"/>
          </p:cNvSpPr>
          <p:nvPr>
            <p:ph type="body" idx="1"/>
          </p:nvPr>
        </p:nvSpPr>
        <p:spPr>
          <a:xfrm>
            <a:off x="914400" y="4343399"/>
            <a:ext cx="4910138" cy="3995736"/>
          </a:xfrm>
          <a:prstGeom prst="rect">
            <a:avLst/>
          </a:prstGeom>
          <a:noFill/>
          <a:ln>
            <a:noFill/>
          </a:ln>
        </p:spPr>
        <p:txBody>
          <a:bodyPr lIns="0" tIns="0" rIns="0" bIns="0" anchor="ctr" anchorCtr="0">
            <a:noAutofit/>
          </a:bodyPr>
          <a:lstStyle/>
          <a:p>
            <a:pPr>
              <a:buClr>
                <a:srgbClr val="FF6633"/>
              </a:buClr>
              <a:buSzPct val="25000"/>
            </a:pPr>
            <a:r>
              <a:rPr lang="en-US" sz="1600" b="1">
                <a:solidFill>
                  <a:srgbClr val="FF6633"/>
                </a:solidFill>
                <a:latin typeface="Arial"/>
                <a:ea typeface="Arial"/>
                <a:cs typeface="Arial"/>
                <a:sym typeface="Arial"/>
              </a:rPr>
              <a:t>“In 1998</a:t>
            </a:r>
            <a:r>
              <a:rPr lang="en-US" sz="1600">
                <a:solidFill>
                  <a:srgbClr val="FF6633"/>
                </a:solidFill>
                <a:latin typeface="Arial"/>
                <a:ea typeface="Arial"/>
                <a:cs typeface="Arial"/>
                <a:sym typeface="Arial"/>
              </a:rPr>
              <a:t>,</a:t>
            </a:r>
            <a:r>
              <a:rPr lang="en-US" sz="1600">
                <a:latin typeface="Arial"/>
                <a:ea typeface="Arial"/>
                <a:cs typeface="Arial"/>
                <a:sym typeface="Arial"/>
              </a:rPr>
              <a:t> AS220 wanted to incorporate more young people into its community. Reaching out the to Rhode Island Training School (RITS), the state’s juvenile detention facility, AS220 began to provide arts programming to incarcerated young men and women.</a:t>
            </a:r>
          </a:p>
          <a:p>
            <a:pPr>
              <a:spcBef>
                <a:spcPts val="450"/>
              </a:spcBef>
              <a:buSzPct val="25000"/>
            </a:pPr>
            <a:r>
              <a:rPr lang="en-US" sz="1600">
                <a:latin typeface="Arial"/>
                <a:ea typeface="Arial"/>
                <a:cs typeface="Arial"/>
                <a:sym typeface="Arial"/>
              </a:rPr>
              <a:t>By 2000, the energy and momentum around AS220’s arts education program at the RITS had grown to such an extent that a physical space apart from the RITS was needed. A large industrial space was rented on Providence’s Southside, and the </a:t>
            </a:r>
            <a:r>
              <a:rPr lang="en-US" sz="1600" b="1">
                <a:solidFill>
                  <a:srgbClr val="FF6633"/>
                </a:solidFill>
                <a:latin typeface="Arial"/>
                <a:ea typeface="Arial"/>
                <a:cs typeface="Arial"/>
                <a:sym typeface="Arial"/>
              </a:rPr>
              <a:t>Broad Street Studio was born.”</a:t>
            </a:r>
          </a:p>
          <a:p>
            <a:pPr>
              <a:spcBef>
                <a:spcPts val="450"/>
              </a:spcBef>
            </a:pPr>
            <a:endParaRPr sz="1600" b="1">
              <a:solidFill>
                <a:srgbClr val="FF6633"/>
              </a:solidFill>
              <a:latin typeface="Arial"/>
              <a:ea typeface="Arial"/>
              <a:cs typeface="Arial"/>
              <a:sym typeface="Arial"/>
            </a:endParaRPr>
          </a:p>
          <a:p>
            <a:pPr>
              <a:spcBef>
                <a:spcPts val="450"/>
              </a:spcBef>
              <a:buSzPct val="25000"/>
            </a:pPr>
            <a:r>
              <a:rPr lang="en-US" sz="1800">
                <a:latin typeface="Arial"/>
                <a:ea typeface="Arial"/>
                <a:cs typeface="Arial"/>
                <a:sym typeface="Arial"/>
              </a:rPr>
              <a:t>Source: AS220yothstudiohomepage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50BB68-DA97-5E44-9322-D4EE9448054A}" type="datetimeFigureOut">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23526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0BB68-DA97-5E44-9322-D4EE9448054A}" type="datetimeFigureOut">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239675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0BB68-DA97-5E44-9322-D4EE9448054A}" type="datetimeFigureOut">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2702236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0BB68-DA97-5E44-9322-D4EE9448054A}" type="datetimeFigureOut">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363435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50BB68-DA97-5E44-9322-D4EE9448054A}" type="datetimeFigureOut">
              <a:rPr lang="en-US" smtClean="0"/>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56178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50BB68-DA97-5E44-9322-D4EE9448054A}" type="datetimeFigureOut">
              <a:rPr lang="en-US" smtClean="0"/>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61068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50BB68-DA97-5E44-9322-D4EE9448054A}" type="datetimeFigureOut">
              <a:rPr lang="en-US" smtClean="0"/>
              <a:t>5/13/15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380597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50BB68-DA97-5E44-9322-D4EE9448054A}" type="datetimeFigureOut">
              <a:rPr lang="en-US" smtClean="0"/>
              <a:t>5/13/15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271477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50BB68-DA97-5E44-9322-D4EE9448054A}" type="datetimeFigureOut">
              <a:rPr lang="en-US" smtClean="0"/>
              <a:t>5/13/15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174359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0BB68-DA97-5E44-9322-D4EE9448054A}" type="datetimeFigureOut">
              <a:rPr lang="en-US" smtClean="0"/>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153274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0BB68-DA97-5E44-9322-D4EE9448054A}" type="datetimeFigureOut">
              <a:rPr lang="en-US" smtClean="0"/>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36918596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0BB68-DA97-5E44-9322-D4EE9448054A}" type="datetimeFigureOut">
              <a:rPr lang="en-US" smtClean="0"/>
              <a:t>5/13/15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53600-8CD8-A445-8E08-0C54D12FAEC1}" type="slidenum">
              <a:rPr lang="en-US" smtClean="0"/>
              <a:t>‹#›</a:t>
            </a:fld>
            <a:endParaRPr lang="en-US"/>
          </a:p>
        </p:txBody>
      </p:sp>
    </p:spTree>
    <p:extLst>
      <p:ext uri="{BB962C8B-B14F-4D97-AF65-F5344CB8AC3E}">
        <p14:creationId xmlns:p14="http://schemas.microsoft.com/office/powerpoint/2010/main" val="405695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g"/><Relationship Id="rId7"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jpeg"/><Relationship Id="rId8"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a:blip r:embed="rId3"/>
          <a:stretch>
            <a:fillRect/>
          </a:stretch>
        </p:blipFill>
        <p:spPr>
          <a:xfrm>
            <a:off x="294312" y="2369312"/>
            <a:ext cx="8555374" cy="1509775"/>
          </a:xfrm>
          <a:prstGeom prst="rect">
            <a:avLst/>
          </a:prstGeom>
          <a:noFill/>
          <a:ln>
            <a:noFill/>
          </a:ln>
        </p:spPr>
      </p:pic>
      <p:sp>
        <p:nvSpPr>
          <p:cNvPr id="145" name="Shape 145"/>
          <p:cNvSpPr txBox="1"/>
          <p:nvPr/>
        </p:nvSpPr>
        <p:spPr>
          <a:xfrm>
            <a:off x="834350" y="3704175"/>
            <a:ext cx="7570200" cy="549600"/>
          </a:xfrm>
          <a:prstGeom prst="rect">
            <a:avLst/>
          </a:prstGeom>
        </p:spPr>
        <p:txBody>
          <a:bodyPr lIns="91425" tIns="91425" rIns="91425" bIns="91425" anchor="t" anchorCtr="0">
            <a:noAutofit/>
          </a:bodyPr>
          <a:lstStyle/>
          <a:p>
            <a:pPr algn="ctr">
              <a:spcBef>
                <a:spcPts val="0"/>
              </a:spcBef>
              <a:buNone/>
            </a:pPr>
            <a:r>
              <a:rPr lang="en-US" sz="2400" b="1" spc="300" dirty="0">
                <a:solidFill>
                  <a:srgbClr val="F3B909"/>
                </a:solidFill>
                <a:latin typeface="Gotham Bold"/>
                <a:ea typeface="Montserrat"/>
                <a:cs typeface="Gotham Bold"/>
                <a:sym typeface="Montserrat"/>
              </a:rPr>
              <a:t>EST.1985</a:t>
            </a:r>
          </a:p>
        </p:txBody>
      </p:sp>
      <p:sp>
        <p:nvSpPr>
          <p:cNvPr id="4" name="Shape 384"/>
          <p:cNvSpPr txBox="1"/>
          <p:nvPr/>
        </p:nvSpPr>
        <p:spPr>
          <a:xfrm>
            <a:off x="1483112" y="4572001"/>
            <a:ext cx="67818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Georgia"/>
              <a:buNone/>
            </a:pPr>
            <a:r>
              <a:rPr lang="en-US" sz="2800" b="0" i="1" u="none" strike="noStrike" cap="none" baseline="0" dirty="0">
                <a:solidFill>
                  <a:srgbClr val="7F7F7F"/>
                </a:solidFill>
                <a:latin typeface="Georgia"/>
                <a:ea typeface="Georgia"/>
                <a:cs typeface="Georgia"/>
                <a:sym typeface="Georgia"/>
                <a:rtl val="0"/>
              </a:rPr>
              <a:t>envisions a just world where all people can </a:t>
            </a:r>
            <a:r>
              <a:rPr lang="en-US" sz="2800" b="0" i="1" u="none" strike="noStrike" cap="none" baseline="0" dirty="0" smtClean="0">
                <a:solidFill>
                  <a:srgbClr val="7F7F7F"/>
                </a:solidFill>
                <a:latin typeface="Georgia"/>
                <a:ea typeface="Georgia"/>
                <a:cs typeface="Georgia"/>
                <a:sym typeface="Georgia"/>
                <a:rtl val="0"/>
              </a:rPr>
              <a:t>realize their </a:t>
            </a:r>
            <a:r>
              <a:rPr lang="en-US" sz="2800" b="0" i="1" u="none" strike="noStrike" cap="none" baseline="0" dirty="0">
                <a:solidFill>
                  <a:srgbClr val="7F7F7F"/>
                </a:solidFill>
                <a:latin typeface="Georgia"/>
                <a:ea typeface="Georgia"/>
                <a:cs typeface="Georgia"/>
                <a:sym typeface="Georgia"/>
                <a:rtl val="0"/>
              </a:rPr>
              <a:t>full creative potential</a:t>
            </a:r>
          </a:p>
        </p:txBody>
      </p:sp>
    </p:spTree>
    <p:extLst>
      <p:ext uri="{BB962C8B-B14F-4D97-AF65-F5344CB8AC3E}">
        <p14:creationId xmlns:p14="http://schemas.microsoft.com/office/powerpoint/2010/main" val="182751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Shape 492"/>
          <p:cNvPicPr preferRelativeResize="0"/>
          <p:nvPr/>
        </p:nvPicPr>
        <p:blipFill rotWithShape="1">
          <a:blip r:embed="rId3"/>
          <a:srcRect/>
          <a:stretch/>
        </p:blipFill>
        <p:spPr>
          <a:xfrm>
            <a:off x="5562600" y="4343400"/>
            <a:ext cx="3601278" cy="2514599"/>
          </a:xfrm>
          <a:prstGeom prst="rect">
            <a:avLst/>
          </a:prstGeom>
          <a:noFill/>
          <a:ln>
            <a:noFill/>
          </a:ln>
        </p:spPr>
      </p:pic>
      <p:sp>
        <p:nvSpPr>
          <p:cNvPr id="494" name="Shape 494"/>
          <p:cNvSpPr txBox="1">
            <a:spLocks noGrp="1"/>
          </p:cNvSpPr>
          <p:nvPr>
            <p:ph type="title"/>
          </p:nvPr>
        </p:nvSpPr>
        <p:spPr>
          <a:xfrm>
            <a:off x="-38739" y="228600"/>
            <a:ext cx="5161723" cy="144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INDUSTRIES</a:t>
            </a:r>
          </a:p>
        </p:txBody>
      </p:sp>
      <p:sp>
        <p:nvSpPr>
          <p:cNvPr id="495" name="Shape 495"/>
          <p:cNvSpPr txBox="1">
            <a:spLocks noGrp="1"/>
          </p:cNvSpPr>
          <p:nvPr>
            <p:ph type="title" idx="4294967295"/>
          </p:nvPr>
        </p:nvSpPr>
        <p:spPr>
          <a:xfrm>
            <a:off x="2133600" y="1219200"/>
            <a:ext cx="2663686" cy="1981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Montserrat"/>
              <a:buNone/>
            </a:pPr>
            <a:r>
              <a:rPr lang="en-US" sz="3000" b="0" i="0" u="none" strike="noStrike" cap="none" baseline="0" dirty="0">
                <a:solidFill>
                  <a:srgbClr val="000000"/>
                </a:solidFill>
                <a:latin typeface="Montserrat"/>
                <a:ea typeface="Montserrat"/>
                <a:cs typeface="Montserrat"/>
                <a:sym typeface="Montserrat"/>
                <a:rtl val="0"/>
              </a:rPr>
              <a:t>FAB LAB</a:t>
            </a:r>
            <a:br>
              <a:rPr lang="en-US" sz="3000" b="0" i="0" u="none" strike="noStrike" cap="none" baseline="0" dirty="0">
                <a:solidFill>
                  <a:srgbClr val="000000"/>
                </a:solidFill>
                <a:latin typeface="Montserrat"/>
                <a:ea typeface="Montserrat"/>
                <a:cs typeface="Montserrat"/>
                <a:sym typeface="Montserrat"/>
                <a:rtl val="0"/>
              </a:rPr>
            </a:br>
            <a:r>
              <a:rPr lang="en-US" sz="3000" b="0" i="0" u="none" strike="noStrike" cap="none" baseline="0" dirty="0">
                <a:solidFill>
                  <a:srgbClr val="000000"/>
                </a:solidFill>
                <a:latin typeface="Montserrat"/>
                <a:ea typeface="Montserrat"/>
                <a:cs typeface="Montserrat"/>
                <a:sym typeface="Montserrat"/>
                <a:rtl val="0"/>
              </a:rPr>
              <a:t>PRINTSHOP</a:t>
            </a:r>
            <a:br>
              <a:rPr lang="en-US" sz="3000" b="0" i="0" u="none" strike="noStrike" cap="none" baseline="0" dirty="0">
                <a:solidFill>
                  <a:srgbClr val="000000"/>
                </a:solidFill>
                <a:latin typeface="Montserrat"/>
                <a:ea typeface="Montserrat"/>
                <a:cs typeface="Montserrat"/>
                <a:sym typeface="Montserrat"/>
                <a:rtl val="0"/>
              </a:rPr>
            </a:br>
            <a:r>
              <a:rPr lang="en-US" sz="3000" b="0" i="0" u="none" strike="noStrike" cap="none" baseline="0" dirty="0">
                <a:solidFill>
                  <a:srgbClr val="000000"/>
                </a:solidFill>
                <a:latin typeface="Montserrat"/>
                <a:ea typeface="Montserrat"/>
                <a:cs typeface="Montserrat"/>
                <a:sym typeface="Montserrat"/>
                <a:rtl val="0"/>
              </a:rPr>
              <a:t>MEDIA ARTS</a:t>
            </a:r>
          </a:p>
        </p:txBody>
      </p:sp>
      <p:pic>
        <p:nvPicPr>
          <p:cNvPr id="497" name="Shape 497"/>
          <p:cNvPicPr preferRelativeResize="0"/>
          <p:nvPr/>
        </p:nvPicPr>
        <p:blipFill rotWithShape="1">
          <a:blip r:embed="rId4"/>
          <a:srcRect/>
          <a:stretch/>
        </p:blipFill>
        <p:spPr>
          <a:xfrm>
            <a:off x="0" y="2895600"/>
            <a:ext cx="5410200" cy="3962399"/>
          </a:xfrm>
          <a:prstGeom prst="rect">
            <a:avLst/>
          </a:prstGeom>
          <a:noFill/>
          <a:ln>
            <a:noFill/>
          </a:ln>
        </p:spPr>
      </p:pic>
      <p:pic>
        <p:nvPicPr>
          <p:cNvPr id="8" name="Picture 7" descr="9474311328_cc5cea47c7_z.jpg"/>
          <p:cNvPicPr>
            <a:picLocks noChangeAspect="1"/>
          </p:cNvPicPr>
          <p:nvPr/>
        </p:nvPicPr>
        <p:blipFill rotWithShape="1">
          <a:blip r:embed="rId5">
            <a:extLst>
              <a:ext uri="{28A0092B-C50C-407E-A947-70E740481C1C}">
                <a14:useLocalDpi xmlns:a14="http://schemas.microsoft.com/office/drawing/2010/main" val="0"/>
              </a:ext>
            </a:extLst>
          </a:blip>
          <a:srcRect r="18099" b="5217"/>
          <a:stretch/>
        </p:blipFill>
        <p:spPr>
          <a:xfrm>
            <a:off x="5562600" y="0"/>
            <a:ext cx="3581398" cy="2744537"/>
          </a:xfrm>
          <a:prstGeom prst="rect">
            <a:avLst/>
          </a:prstGeom>
        </p:spPr>
      </p:pic>
      <p:pic>
        <p:nvPicPr>
          <p:cNvPr id="496" name="Shape 496"/>
          <p:cNvPicPr preferRelativeResize="0"/>
          <p:nvPr/>
        </p:nvPicPr>
        <p:blipFill rotWithShape="1">
          <a:blip r:embed="rId6"/>
          <a:srcRect/>
          <a:stretch/>
        </p:blipFill>
        <p:spPr>
          <a:xfrm>
            <a:off x="5562600" y="2438400"/>
            <a:ext cx="3581398" cy="2196539"/>
          </a:xfrm>
          <a:prstGeom prst="rect">
            <a:avLst/>
          </a:prstGeom>
          <a:noFill/>
          <a:ln>
            <a:noFill/>
          </a:ln>
        </p:spPr>
      </p:pic>
    </p:spTree>
    <p:extLst>
      <p:ext uri="{BB962C8B-B14F-4D97-AF65-F5344CB8AC3E}">
        <p14:creationId xmlns:p14="http://schemas.microsoft.com/office/powerpoint/2010/main" val="2567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9" name="Shape 509"/>
          <p:cNvSpPr txBox="1">
            <a:spLocks noGrp="1"/>
          </p:cNvSpPr>
          <p:nvPr>
            <p:ph type="title"/>
          </p:nvPr>
        </p:nvSpPr>
        <p:spPr>
          <a:xfrm>
            <a:off x="-17585" y="2895600"/>
            <a:ext cx="9144000" cy="117182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FAB ACADEMY</a:t>
            </a:r>
          </a:p>
        </p:txBody>
      </p:sp>
      <p:pic>
        <p:nvPicPr>
          <p:cNvPr id="1026" name="Picture 2" descr="C:\Users\AS220\Desktop\8158421549_f4375161ac_z.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60" r="9973"/>
          <a:stretch/>
        </p:blipFill>
        <p:spPr bwMode="auto">
          <a:xfrm>
            <a:off x="-15813" y="4102589"/>
            <a:ext cx="3223846" cy="27671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S220\Desktop\8158421333_2c625358f3_z.jpg"/>
          <p:cNvPicPr>
            <a:picLocks noChangeAspect="1" noChangeArrowheads="1"/>
          </p:cNvPicPr>
          <p:nvPr/>
        </p:nvPicPr>
        <p:blipFill rotWithShape="1">
          <a:blip r:embed="rId4">
            <a:extLst>
              <a:ext uri="{28A0092B-C50C-407E-A947-70E740481C1C}">
                <a14:useLocalDpi xmlns:a14="http://schemas.microsoft.com/office/drawing/2010/main" val="0"/>
              </a:ext>
            </a:extLst>
          </a:blip>
          <a:srcRect l="13110" r="23734"/>
          <a:stretch/>
        </p:blipFill>
        <p:spPr bwMode="auto">
          <a:xfrm>
            <a:off x="6844646" y="4102589"/>
            <a:ext cx="2315308" cy="2767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S220\Desktop\8158453024_714ff1e4fe_z.jpg"/>
          <p:cNvPicPr>
            <a:picLocks noChangeAspect="1" noChangeArrowheads="1"/>
          </p:cNvPicPr>
          <p:nvPr/>
        </p:nvPicPr>
        <p:blipFill rotWithShape="1">
          <a:blip r:embed="rId5">
            <a:extLst>
              <a:ext uri="{28A0092B-C50C-407E-A947-70E740481C1C}">
                <a14:useLocalDpi xmlns:a14="http://schemas.microsoft.com/office/drawing/2010/main" val="0"/>
              </a:ext>
            </a:extLst>
          </a:blip>
          <a:srcRect t="3213"/>
          <a:stretch/>
        </p:blipFill>
        <p:spPr bwMode="auto">
          <a:xfrm>
            <a:off x="-17585" y="0"/>
            <a:ext cx="5584249" cy="267823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S220\Desktop\8158421939_c13927e8e1_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765" y="4102589"/>
            <a:ext cx="3673881" cy="275541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1585" r="6012"/>
          <a:stretch/>
        </p:blipFill>
        <p:spPr bwMode="auto">
          <a:xfrm>
            <a:off x="5566664" y="1"/>
            <a:ext cx="3577336" cy="267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18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Shape 515"/>
          <p:cNvPicPr preferRelativeResize="0"/>
          <p:nvPr/>
        </p:nvPicPr>
        <p:blipFill rotWithShape="1">
          <a:blip r:embed="rId3"/>
          <a:srcRect l="25818" r="18801"/>
          <a:stretch/>
        </p:blipFill>
        <p:spPr>
          <a:xfrm>
            <a:off x="7244200" y="4343401"/>
            <a:ext cx="1899797" cy="2518600"/>
          </a:xfrm>
          <a:prstGeom prst="rect">
            <a:avLst/>
          </a:prstGeom>
          <a:noFill/>
          <a:ln>
            <a:noFill/>
          </a:ln>
        </p:spPr>
      </p:pic>
      <p:pic>
        <p:nvPicPr>
          <p:cNvPr id="516" name="Shape 516"/>
          <p:cNvPicPr preferRelativeResize="0"/>
          <p:nvPr/>
        </p:nvPicPr>
        <p:blipFill rotWithShape="1">
          <a:blip r:embed="rId4"/>
          <a:srcRect/>
          <a:stretch/>
        </p:blipFill>
        <p:spPr>
          <a:xfrm>
            <a:off x="-2" y="4343400"/>
            <a:ext cx="3505201" cy="2514600"/>
          </a:xfrm>
          <a:prstGeom prst="rect">
            <a:avLst/>
          </a:prstGeom>
          <a:noFill/>
          <a:ln>
            <a:noFill/>
          </a:ln>
        </p:spPr>
      </p:pic>
      <p:pic>
        <p:nvPicPr>
          <p:cNvPr id="517" name="Shape 517"/>
          <p:cNvPicPr preferRelativeResize="0"/>
          <p:nvPr/>
        </p:nvPicPr>
        <p:blipFill rotWithShape="1">
          <a:blip r:embed="rId5"/>
          <a:srcRect b="17746"/>
          <a:stretch/>
        </p:blipFill>
        <p:spPr>
          <a:xfrm>
            <a:off x="4267925" y="0"/>
            <a:ext cx="4876075" cy="2965194"/>
          </a:xfrm>
          <a:prstGeom prst="rect">
            <a:avLst/>
          </a:prstGeom>
          <a:noFill/>
          <a:ln>
            <a:noFill/>
          </a:ln>
        </p:spPr>
      </p:pic>
      <p:sp>
        <p:nvSpPr>
          <p:cNvPr id="519" name="Shape 519"/>
          <p:cNvSpPr txBox="1">
            <a:spLocks noGrp="1"/>
          </p:cNvSpPr>
          <p:nvPr>
            <p:ph type="title" idx="4294967295"/>
          </p:nvPr>
        </p:nvSpPr>
        <p:spPr>
          <a:xfrm>
            <a:off x="0" y="3048000"/>
            <a:ext cx="9144000" cy="118329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smtClean="0">
                <a:solidFill>
                  <a:srgbClr val="000000"/>
                </a:solidFill>
                <a:latin typeface="Montserrat"/>
                <a:ea typeface="Montserrat"/>
                <a:cs typeface="Montserrat"/>
                <a:sym typeface="Montserrat"/>
                <a:rtl val="0"/>
              </a:rPr>
              <a:t>LIVE/WORK</a:t>
            </a:r>
            <a:endParaRPr lang="en-US" sz="5400" b="1" i="0" u="none" strike="noStrike" cap="none" baseline="0" dirty="0">
              <a:solidFill>
                <a:srgbClr val="000000"/>
              </a:solidFill>
              <a:latin typeface="Montserrat"/>
              <a:ea typeface="Montserrat"/>
              <a:cs typeface="Montserrat"/>
              <a:sym typeface="Montserrat"/>
              <a:rtl val="0"/>
            </a:endParaRPr>
          </a:p>
        </p:txBody>
      </p:sp>
      <p:pic>
        <p:nvPicPr>
          <p:cNvPr id="520" name="Shape 520"/>
          <p:cNvPicPr preferRelativeResize="0"/>
          <p:nvPr/>
        </p:nvPicPr>
        <p:blipFill rotWithShape="1">
          <a:blip r:embed="rId6"/>
          <a:srcRect/>
          <a:stretch/>
        </p:blipFill>
        <p:spPr>
          <a:xfrm>
            <a:off x="3657600" y="4343400"/>
            <a:ext cx="3432297" cy="2518607"/>
          </a:xfrm>
          <a:prstGeom prst="rect">
            <a:avLst/>
          </a:prstGeom>
          <a:noFill/>
          <a:ln>
            <a:noFill/>
          </a:ln>
        </p:spPr>
      </p:pic>
      <p:pic>
        <p:nvPicPr>
          <p:cNvPr id="9218" name="Picture 2" descr="C:\Users\AS220\Desktop\14473773483_c27853e6df_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7088"/>
            <a:ext cx="4114799" cy="29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6" name="Shape 526"/>
          <p:cNvSpPr txBox="1">
            <a:spLocks noGrp="1"/>
          </p:cNvSpPr>
          <p:nvPr>
            <p:ph type="title" idx="4294967295"/>
          </p:nvPr>
        </p:nvSpPr>
        <p:spPr>
          <a:xfrm>
            <a:off x="4849775" y="-59725"/>
            <a:ext cx="4294199" cy="13343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FOO(D) &amp; </a:t>
            </a:r>
            <a:r>
              <a:rPr lang="en-US" sz="5400" b="1" i="0" u="none" strike="noStrike" cap="none" baseline="0" dirty="0" smtClean="0">
                <a:solidFill>
                  <a:srgbClr val="000000"/>
                </a:solidFill>
                <a:latin typeface="Montserrat"/>
                <a:ea typeface="Montserrat"/>
                <a:cs typeface="Montserrat"/>
                <a:sym typeface="Montserrat"/>
                <a:rtl val="0"/>
              </a:rPr>
              <a:t>THE</a:t>
            </a:r>
            <a:r>
              <a:rPr lang="en-US" sz="5400" b="1" i="0" u="none" strike="noStrike" cap="none" dirty="0" smtClean="0">
                <a:solidFill>
                  <a:srgbClr val="000000"/>
                </a:solidFill>
                <a:latin typeface="Montserrat"/>
                <a:ea typeface="Montserrat"/>
                <a:cs typeface="Montserrat"/>
                <a:sym typeface="Montserrat"/>
                <a:rtl val="0"/>
              </a:rPr>
              <a:t> BAR</a:t>
            </a:r>
            <a:r>
              <a:rPr lang="en-US" sz="5400" b="1" i="0" u="none" strike="noStrike" cap="none" baseline="0" dirty="0" smtClean="0">
                <a:solidFill>
                  <a:srgbClr val="000000"/>
                </a:solidFill>
                <a:latin typeface="Montserrat"/>
                <a:ea typeface="Montserrat"/>
                <a:cs typeface="Montserrat"/>
                <a:sym typeface="Montserrat"/>
                <a:rtl val="0"/>
              </a:rPr>
              <a:t> </a:t>
            </a:r>
            <a:endParaRPr lang="en-US" sz="5400" b="1" i="0" u="none" strike="noStrike" cap="none" baseline="0" dirty="0">
              <a:solidFill>
                <a:srgbClr val="000000"/>
              </a:solidFill>
              <a:latin typeface="Montserrat"/>
              <a:ea typeface="Montserrat"/>
              <a:cs typeface="Montserrat"/>
              <a:sym typeface="Montserrat"/>
              <a:rtl val="0"/>
            </a:endParaRPr>
          </a:p>
          <a:p>
            <a:pPr marL="0" marR="0" lvl="0" indent="0" algn="ctr" rtl="0">
              <a:lnSpc>
                <a:spcPct val="100000"/>
              </a:lnSpc>
              <a:spcBef>
                <a:spcPts val="0"/>
              </a:spcBef>
              <a:spcAft>
                <a:spcPts val="0"/>
              </a:spcAft>
              <a:buClr>
                <a:schemeClr val="dk1"/>
              </a:buClr>
              <a:buFont typeface="Arial"/>
              <a:buNone/>
            </a:pPr>
            <a:endParaRPr sz="5400" b="1" i="0" u="none" strike="noStrike" cap="none" baseline="0" dirty="0">
              <a:solidFill>
                <a:schemeClr val="dk1"/>
              </a:solidFill>
              <a:latin typeface="Montserrat"/>
              <a:ea typeface="Montserrat"/>
              <a:cs typeface="Montserrat"/>
              <a:sym typeface="Montserrat"/>
              <a:rtl val="0"/>
            </a:endParaRPr>
          </a:p>
        </p:txBody>
      </p:sp>
      <p:pic>
        <p:nvPicPr>
          <p:cNvPr id="527" name="Shape 527"/>
          <p:cNvPicPr preferRelativeResize="0"/>
          <p:nvPr/>
        </p:nvPicPr>
        <p:blipFill rotWithShape="1">
          <a:blip r:embed="rId3"/>
          <a:srcRect/>
          <a:stretch/>
        </p:blipFill>
        <p:spPr>
          <a:xfrm>
            <a:off x="0" y="0"/>
            <a:ext cx="5105398" cy="3505200"/>
          </a:xfrm>
          <a:prstGeom prst="rect">
            <a:avLst/>
          </a:prstGeom>
          <a:noFill/>
          <a:ln>
            <a:noFill/>
          </a:ln>
        </p:spPr>
      </p:pic>
      <p:pic>
        <p:nvPicPr>
          <p:cNvPr id="4098" name="Picture 2" descr="C:\Users\AS220\Desktop\14267198827_f9ccb37d99_z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754534"/>
            <a:ext cx="3886200" cy="509992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S220\Desktop\9503178205_41fcf63aa8_z.jpg"/>
          <p:cNvPicPr>
            <a:picLocks noChangeAspect="1" noChangeArrowheads="1"/>
          </p:cNvPicPr>
          <p:nvPr/>
        </p:nvPicPr>
        <p:blipFill rotWithShape="1">
          <a:blip r:embed="rId5">
            <a:extLst>
              <a:ext uri="{28A0092B-C50C-407E-A947-70E740481C1C}">
                <a14:useLocalDpi xmlns:a14="http://schemas.microsoft.com/office/drawing/2010/main" val="0"/>
              </a:ext>
            </a:extLst>
          </a:blip>
          <a:srcRect t="12327" b="4508"/>
          <a:stretch/>
        </p:blipFill>
        <p:spPr bwMode="auto">
          <a:xfrm>
            <a:off x="-10232" y="3664689"/>
            <a:ext cx="5113858" cy="318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85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7" name="Shape 537"/>
          <p:cNvSpPr txBox="1">
            <a:spLocks noGrp="1"/>
          </p:cNvSpPr>
          <p:nvPr>
            <p:ph type="title"/>
          </p:nvPr>
        </p:nvSpPr>
        <p:spPr>
          <a:xfrm>
            <a:off x="2640622" y="233894"/>
            <a:ext cx="39624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FOO FEST</a:t>
            </a:r>
          </a:p>
        </p:txBody>
      </p:sp>
      <p:pic>
        <p:nvPicPr>
          <p:cNvPr id="4099" name="Picture 3" descr="C:\Users\AS220\Desktop\8020294372_b9ebe5d002_z.jpg"/>
          <p:cNvPicPr>
            <a:picLocks noChangeAspect="1" noChangeArrowheads="1"/>
          </p:cNvPicPr>
          <p:nvPr/>
        </p:nvPicPr>
        <p:blipFill rotWithShape="1">
          <a:blip r:embed="rId3">
            <a:extLst>
              <a:ext uri="{28A0092B-C50C-407E-A947-70E740481C1C}">
                <a14:useLocalDpi xmlns:a14="http://schemas.microsoft.com/office/drawing/2010/main" val="0"/>
              </a:ext>
            </a:extLst>
          </a:blip>
          <a:srcRect l="12934" r="9809" b="5753"/>
          <a:stretch/>
        </p:blipFill>
        <p:spPr bwMode="auto">
          <a:xfrm>
            <a:off x="0" y="4169558"/>
            <a:ext cx="3516923" cy="27157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S220\Desktop\8032904717_f7dd28df2e_z.jpg"/>
          <p:cNvPicPr>
            <a:picLocks noChangeAspect="1" noChangeArrowheads="1"/>
          </p:cNvPicPr>
          <p:nvPr/>
        </p:nvPicPr>
        <p:blipFill rotWithShape="1">
          <a:blip r:embed="rId4">
            <a:extLst>
              <a:ext uri="{28A0092B-C50C-407E-A947-70E740481C1C}">
                <a14:useLocalDpi xmlns:a14="http://schemas.microsoft.com/office/drawing/2010/main" val="0"/>
              </a:ext>
            </a:extLst>
          </a:blip>
          <a:srcRect l="18143" r="8127" b="11637"/>
          <a:stretch/>
        </p:blipFill>
        <p:spPr bwMode="auto">
          <a:xfrm>
            <a:off x="5726723" y="4038600"/>
            <a:ext cx="3423139" cy="2825261"/>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533"/>
          <p:cNvPicPr preferRelativeResize="0"/>
          <p:nvPr/>
        </p:nvPicPr>
        <p:blipFill rotWithShape="1">
          <a:blip r:embed="rId5"/>
          <a:srcRect l="11904" t="267" r="11904" b="-267"/>
          <a:stretch/>
        </p:blipFill>
        <p:spPr>
          <a:xfrm>
            <a:off x="5410200" y="1431135"/>
            <a:ext cx="3733800" cy="2745049"/>
          </a:xfrm>
          <a:prstGeom prst="rect">
            <a:avLst/>
          </a:prstGeom>
          <a:noFill/>
          <a:ln>
            <a:noFill/>
          </a:ln>
        </p:spPr>
      </p:pic>
      <p:pic>
        <p:nvPicPr>
          <p:cNvPr id="12" name="Shape 535"/>
          <p:cNvPicPr preferRelativeResize="0"/>
          <p:nvPr/>
        </p:nvPicPr>
        <p:blipFill rotWithShape="1">
          <a:blip r:embed="rId6"/>
          <a:srcRect l="3585" r="3497"/>
          <a:stretch/>
        </p:blipFill>
        <p:spPr>
          <a:xfrm>
            <a:off x="0" y="1424509"/>
            <a:ext cx="3558775" cy="2745049"/>
          </a:xfrm>
          <a:prstGeom prst="rect">
            <a:avLst/>
          </a:prstGeom>
          <a:noFill/>
          <a:ln>
            <a:noFill/>
          </a:ln>
        </p:spPr>
      </p:pic>
      <p:pic>
        <p:nvPicPr>
          <p:cNvPr id="9" name="Picture 2" descr="C:\Users\AS220\Desktop\picFooAS220120811_0195w.jpg"/>
          <p:cNvPicPr>
            <a:picLocks noChangeAspect="1" noChangeArrowheads="1"/>
          </p:cNvPicPr>
          <p:nvPr/>
        </p:nvPicPr>
        <p:blipFill rotWithShape="1">
          <a:blip r:embed="rId7">
            <a:extLst>
              <a:ext uri="{28A0092B-C50C-407E-A947-70E740481C1C}">
                <a14:useLocalDpi xmlns:a14="http://schemas.microsoft.com/office/drawing/2010/main" val="0"/>
              </a:ext>
            </a:extLst>
          </a:blip>
          <a:srcRect l="35575" t="-398" r="4145" b="398"/>
          <a:stretch/>
        </p:blipFill>
        <p:spPr bwMode="auto">
          <a:xfrm>
            <a:off x="3516922" y="1406202"/>
            <a:ext cx="2209800" cy="276998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AS220\Desktop\9511236540_ae393b8932_z.jpg"/>
          <p:cNvPicPr>
            <a:picLocks noChangeAspect="1" noChangeArrowheads="1"/>
          </p:cNvPicPr>
          <p:nvPr/>
        </p:nvPicPr>
        <p:blipFill rotWithShape="1">
          <a:blip r:embed="rId8">
            <a:extLst>
              <a:ext uri="{28A0092B-C50C-407E-A947-70E740481C1C}">
                <a14:useLocalDpi xmlns:a14="http://schemas.microsoft.com/office/drawing/2010/main" val="0"/>
              </a:ext>
            </a:extLst>
          </a:blip>
          <a:srcRect l="16428" r="4200"/>
          <a:stretch/>
        </p:blipFill>
        <p:spPr bwMode="auto">
          <a:xfrm>
            <a:off x="3516923" y="4151838"/>
            <a:ext cx="2209799" cy="270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78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762000" y="247650"/>
            <a:ext cx="7677149" cy="97155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5400" b="1" i="0" u="none" strike="noStrike" cap="none" baseline="0" dirty="0" smtClean="0">
                <a:solidFill>
                  <a:srgbClr val="000000"/>
                </a:solidFill>
                <a:latin typeface="Helvetica Neue"/>
                <a:ea typeface="Helvetica Neue"/>
                <a:cs typeface="Helvetica Neue"/>
                <a:sym typeface="Helvetica Neue"/>
                <a:rtl val="0"/>
              </a:rPr>
              <a:t>YEARLY</a:t>
            </a:r>
            <a:r>
              <a:rPr lang="en-US" sz="5400" b="1" i="0" u="none" strike="noStrike" cap="none" dirty="0" smtClean="0">
                <a:solidFill>
                  <a:srgbClr val="000000"/>
                </a:solidFill>
                <a:latin typeface="Helvetica Neue"/>
                <a:ea typeface="Helvetica Neue"/>
                <a:cs typeface="Helvetica Neue"/>
                <a:sym typeface="Helvetica Neue"/>
                <a:rtl val="0"/>
              </a:rPr>
              <a:t> ACTIVITY</a:t>
            </a:r>
            <a:endParaRPr lang="en-US" sz="5400" b="1" i="0" u="none" strike="noStrike" cap="none" baseline="0" dirty="0">
              <a:solidFill>
                <a:srgbClr val="000000"/>
              </a:solidFill>
              <a:latin typeface="Helvetica Neue"/>
              <a:ea typeface="Helvetica Neue"/>
              <a:cs typeface="Helvetica Neue"/>
              <a:sym typeface="Helvetica Neue"/>
              <a:rtl val="0"/>
            </a:endParaRPr>
          </a:p>
        </p:txBody>
      </p:sp>
      <p:sp>
        <p:nvSpPr>
          <p:cNvPr id="450" name="Shape 450"/>
          <p:cNvSpPr txBox="1"/>
          <p:nvPr/>
        </p:nvSpPr>
        <p:spPr>
          <a:xfrm>
            <a:off x="3200400" y="1447800"/>
            <a:ext cx="5714998" cy="5181600"/>
          </a:xfrm>
          <a:prstGeom prst="rect">
            <a:avLst/>
          </a:prstGeom>
          <a:noFill/>
          <a:ln>
            <a:noFill/>
          </a:ln>
        </p:spPr>
        <p:txBody>
          <a:bodyPr lIns="91425" tIns="45700" rIns="91425" bIns="45700" anchor="t" anchorCtr="0">
            <a:noAutofit/>
          </a:bodyPr>
          <a:lstStyle/>
          <a:p>
            <a:pPr lvl="0">
              <a:spcBef>
                <a:spcPts val="600"/>
              </a:spcBef>
              <a:buClr>
                <a:schemeClr val="dk1"/>
              </a:buClr>
              <a:buSzPct val="25000"/>
            </a:pPr>
            <a:r>
              <a:rPr lang="en-US" sz="2400" b="0" i="0" u="none" strike="noStrike" cap="none" baseline="0" dirty="0" smtClean="0">
                <a:solidFill>
                  <a:srgbClr val="000000"/>
                </a:solidFill>
                <a:latin typeface="Gotham Bold"/>
                <a:ea typeface="Helvetica Neue"/>
                <a:cs typeface="Helvetica Neue"/>
                <a:sym typeface="Helvetica Neue"/>
                <a:rtl val="0"/>
              </a:rPr>
              <a:t>20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ea typeface="Helvetica Neue"/>
                <a:cs typeface="Helvetica Neue"/>
                <a:sym typeface="Helvetica Neue"/>
                <a:rtl val="0"/>
              </a:rPr>
              <a:t> active artist </a:t>
            </a:r>
            <a:r>
              <a:rPr lang="en-US" sz="2400" b="0" i="0" u="none" strike="noStrike" cap="none" baseline="0" dirty="0">
                <a:solidFill>
                  <a:srgbClr val="000000"/>
                </a:solidFill>
                <a:latin typeface="Gotham Bold"/>
                <a:ea typeface="Helvetica Neue"/>
                <a:cs typeface="Helvetica Neue"/>
                <a:sym typeface="Helvetica Neue"/>
                <a:rtl val="0"/>
              </a:rPr>
              <a:t>businesses </a:t>
            </a:r>
            <a:endParaRPr lang="en-US" sz="2400" b="0" i="0" u="none" strike="noStrike" cap="none" baseline="0" dirty="0" smtClean="0">
              <a:solidFill>
                <a:srgbClr val="000000"/>
              </a:solidFill>
              <a:latin typeface="Gotham Bold"/>
              <a:ea typeface="Helvetica Neue"/>
              <a:cs typeface="Helvetica Neue"/>
              <a:sym typeface="Helvetica Neue"/>
              <a:rtl val="0"/>
            </a:endParaRPr>
          </a:p>
          <a:p>
            <a:pPr lvl="0">
              <a:spcBef>
                <a:spcPts val="600"/>
              </a:spcBef>
              <a:buClr>
                <a:schemeClr val="dk1"/>
              </a:buClr>
              <a:buSzPct val="25000"/>
            </a:pPr>
            <a:r>
              <a:rPr lang="en-US" sz="2400" b="0" i="0" u="none" strike="noStrike" cap="none" baseline="0" dirty="0" smtClean="0">
                <a:solidFill>
                  <a:srgbClr val="000000"/>
                </a:solidFill>
                <a:latin typeface="Gotham Bold"/>
                <a:sym typeface="Arial"/>
                <a:rtl val="0"/>
              </a:rPr>
              <a:t>50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artists living in our buildings</a:t>
            </a:r>
          </a:p>
          <a:p>
            <a:pPr lvl="0">
              <a:spcBef>
                <a:spcPts val="600"/>
              </a:spcBef>
              <a:buClr>
                <a:srgbClr val="000000"/>
              </a:buClr>
              <a:buSzPct val="25000"/>
            </a:pPr>
            <a:r>
              <a:rPr lang="en-US" sz="2400" b="0" i="0" u="none" strike="noStrike" cap="none" baseline="0" dirty="0" smtClean="0">
                <a:solidFill>
                  <a:schemeClr val="dk1"/>
                </a:solidFill>
                <a:latin typeface="Gotham Bold"/>
                <a:ea typeface="Helvetica Neue"/>
                <a:cs typeface="Helvetica Neue"/>
                <a:sym typeface="Helvetica Neue"/>
                <a:rtl val="0"/>
              </a:rPr>
              <a:t>60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chemeClr val="dk1"/>
                </a:solidFill>
                <a:latin typeface="Gotham Bold"/>
                <a:ea typeface="Helvetica Neue"/>
                <a:cs typeface="Helvetica Neue"/>
                <a:sym typeface="Helvetica Neue"/>
                <a:rtl val="0"/>
              </a:rPr>
              <a:t> </a:t>
            </a:r>
            <a:r>
              <a:rPr lang="en-US" sz="2400" b="0" i="0" u="none" strike="noStrike" cap="none" baseline="0" dirty="0">
                <a:solidFill>
                  <a:schemeClr val="dk1"/>
                </a:solidFill>
                <a:latin typeface="Gotham Bold"/>
                <a:ea typeface="Helvetica Neue"/>
                <a:cs typeface="Helvetica Neue"/>
                <a:sym typeface="Helvetica Neue"/>
                <a:rtl val="0"/>
              </a:rPr>
              <a:t>art exhibits</a:t>
            </a:r>
          </a:p>
          <a:p>
            <a:pPr lvl="0">
              <a:spcBef>
                <a:spcPts val="600"/>
              </a:spcBef>
              <a:buClr>
                <a:srgbClr val="000000"/>
              </a:buClr>
              <a:buSzPct val="25000"/>
            </a:pPr>
            <a:r>
              <a:rPr lang="en-US" sz="2400" b="0" i="0" u="none" strike="noStrike" cap="none" baseline="0" dirty="0" smtClean="0">
                <a:solidFill>
                  <a:srgbClr val="000000"/>
                </a:solidFill>
                <a:latin typeface="Gotham Bold"/>
                <a:sym typeface="Arial"/>
                <a:rtl val="0"/>
              </a:rPr>
              <a:t>250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Industries Members</a:t>
            </a:r>
          </a:p>
          <a:p>
            <a:pPr lvl="0">
              <a:spcBef>
                <a:spcPts val="600"/>
              </a:spcBef>
              <a:buClr>
                <a:srgbClr val="000000"/>
              </a:buClr>
              <a:buSzPct val="25000"/>
            </a:pPr>
            <a:r>
              <a:rPr lang="en-US" sz="2400" b="0" i="0" u="none" strike="noStrike" cap="none" baseline="0" dirty="0" smtClean="0">
                <a:solidFill>
                  <a:srgbClr val="000000"/>
                </a:solidFill>
                <a:latin typeface="Gotham Bold"/>
                <a:sym typeface="Arial"/>
                <a:rtl val="0"/>
              </a:rPr>
              <a:t>450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classes</a:t>
            </a:r>
          </a:p>
          <a:p>
            <a:pPr lvl="0">
              <a:spcBef>
                <a:spcPts val="600"/>
              </a:spcBef>
              <a:buClr>
                <a:srgbClr val="000000"/>
              </a:buClr>
              <a:buSzPct val="25000"/>
            </a:pPr>
            <a:r>
              <a:rPr lang="en-US" sz="2400" b="0" i="0" u="none" strike="noStrike" cap="none" baseline="0" dirty="0" smtClean="0">
                <a:solidFill>
                  <a:srgbClr val="000000"/>
                </a:solidFill>
                <a:latin typeface="Gotham Bold"/>
                <a:sym typeface="Arial"/>
                <a:rtl val="0"/>
              </a:rPr>
              <a:t>500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performance/music events</a:t>
            </a:r>
          </a:p>
          <a:p>
            <a:pPr lvl="0">
              <a:spcBef>
                <a:spcPts val="600"/>
              </a:spcBef>
              <a:buClr>
                <a:srgbClr val="000000"/>
              </a:buClr>
              <a:buSzPct val="25000"/>
            </a:pPr>
            <a:r>
              <a:rPr lang="en-US" sz="2400" b="0" i="0" u="none" strike="noStrike" cap="none" baseline="0" dirty="0" smtClean="0">
                <a:solidFill>
                  <a:srgbClr val="000000"/>
                </a:solidFill>
                <a:latin typeface="Gotham Bold"/>
                <a:sym typeface="Arial"/>
                <a:rtl val="0"/>
              </a:rPr>
              <a:t>600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youth served at AS220 Youth</a:t>
            </a:r>
          </a:p>
          <a:p>
            <a:pPr lvl="0">
              <a:spcBef>
                <a:spcPts val="600"/>
              </a:spcBef>
              <a:buClr>
                <a:srgbClr val="000000"/>
              </a:buClr>
              <a:buSzPct val="25000"/>
            </a:pPr>
            <a:r>
              <a:rPr lang="en-US" sz="2400" b="0" i="0" u="none" strike="noStrike" cap="none" baseline="0" dirty="0" smtClean="0">
                <a:solidFill>
                  <a:srgbClr val="000000"/>
                </a:solidFill>
                <a:latin typeface="Gotham Bold"/>
                <a:ea typeface="Helvetica Neue"/>
                <a:cs typeface="Helvetica Neue"/>
                <a:sym typeface="Helvetica Neue"/>
                <a:rtl val="0"/>
              </a:rPr>
              <a:t>5,000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ea typeface="Helvetica Neue"/>
                <a:cs typeface="Helvetica Neue"/>
                <a:sym typeface="Helvetica Neue"/>
                <a:rtl val="0"/>
              </a:rPr>
              <a:t> </a:t>
            </a:r>
            <a:r>
              <a:rPr lang="en-US" sz="2400" b="0" i="0" u="none" strike="noStrike" cap="none" baseline="0" dirty="0">
                <a:solidFill>
                  <a:srgbClr val="000000"/>
                </a:solidFill>
                <a:latin typeface="Gotham Bold"/>
                <a:ea typeface="Helvetica Neue"/>
                <a:cs typeface="Helvetica Neue"/>
                <a:sym typeface="Helvetica Neue"/>
                <a:rtl val="0"/>
              </a:rPr>
              <a:t>artists performed </a:t>
            </a:r>
          </a:p>
          <a:p>
            <a:pPr lvl="0">
              <a:spcBef>
                <a:spcPts val="600"/>
              </a:spcBef>
              <a:buClr>
                <a:srgbClr val="000000"/>
              </a:buClr>
              <a:buSzPct val="25000"/>
            </a:pPr>
            <a:r>
              <a:rPr lang="en-US" sz="2400" dirty="0" smtClean="0">
                <a:latin typeface="Gotham Bold"/>
              </a:rPr>
              <a:t>54</a:t>
            </a:r>
            <a:r>
              <a:rPr lang="en-US" sz="2400" b="0" i="0" u="none" strike="noStrike" cap="none" baseline="0" dirty="0" smtClean="0">
                <a:solidFill>
                  <a:srgbClr val="000000"/>
                </a:solidFill>
                <a:latin typeface="Gotham Bold"/>
                <a:sym typeface="Arial"/>
                <a:rtl val="0"/>
              </a:rPr>
              <a:t>,000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attendance</a:t>
            </a:r>
          </a:p>
          <a:p>
            <a:pPr>
              <a:spcBef>
                <a:spcPts val="600"/>
              </a:spcBef>
              <a:buClr>
                <a:srgbClr val="000000"/>
              </a:buClr>
              <a:buSzPct val="25000"/>
            </a:pPr>
            <a:r>
              <a:rPr lang="en-US" sz="2400" dirty="0">
                <a:latin typeface="Gotham Bold"/>
              </a:rPr>
              <a:t>100,000 </a:t>
            </a:r>
            <a:r>
              <a:rPr lang="en-US" sz="2400" dirty="0" err="1" smtClean="0">
                <a:latin typeface="Gotham Bold"/>
              </a:rPr>
              <a:t>sq</a:t>
            </a:r>
            <a:r>
              <a:rPr lang="en-US" sz="2400" dirty="0" smtClean="0">
                <a:latin typeface="Gotham Bold"/>
              </a:rPr>
              <a:t>/</a:t>
            </a:r>
            <a:r>
              <a:rPr lang="en-US" sz="2400" dirty="0" err="1" smtClean="0">
                <a:latin typeface="Gotham Bold"/>
              </a:rPr>
              <a:t>ft</a:t>
            </a:r>
            <a:r>
              <a:rPr lang="en-US" sz="2400" dirty="0" smtClean="0">
                <a:latin typeface="Gotham Bold"/>
              </a:rPr>
              <a:t> </a:t>
            </a:r>
            <a:r>
              <a:rPr lang="en-US" sz="2400" dirty="0">
                <a:latin typeface="Gotham Bold"/>
              </a:rPr>
              <a:t>of </a:t>
            </a:r>
            <a:r>
              <a:rPr lang="en-US" sz="2400" dirty="0" smtClean="0">
                <a:latin typeface="Gotham Bold"/>
              </a:rPr>
              <a:t>space</a:t>
            </a:r>
            <a:r>
              <a:rPr lang="en-US" sz="2400" b="0" i="0" u="none" strike="noStrike" cap="none" baseline="0" dirty="0" smtClean="0">
                <a:solidFill>
                  <a:srgbClr val="000000"/>
                </a:solidFill>
                <a:latin typeface="Gotham Bold"/>
                <a:sym typeface="Arial"/>
                <a:rtl val="0"/>
              </a:rPr>
              <a:t> </a:t>
            </a:r>
            <a:endParaRPr lang="en-US" sz="2400" b="0" i="0" u="none" strike="noStrike" cap="none" baseline="0" dirty="0">
              <a:solidFill>
                <a:srgbClr val="000000"/>
              </a:solidFill>
              <a:latin typeface="Gotham Bold"/>
              <a:sym typeface="Arial"/>
              <a:rtl val="0"/>
            </a:endParaRPr>
          </a:p>
          <a:p>
            <a:pPr marL="0" marR="0" lvl="0" indent="0" algn="l" rtl="0">
              <a:spcBef>
                <a:spcPts val="600"/>
              </a:spcBef>
              <a:spcAft>
                <a:spcPts val="0"/>
              </a:spcAft>
              <a:buClr>
                <a:srgbClr val="000000"/>
              </a:buClr>
              <a:buSzPct val="25000"/>
              <a:buFont typeface="Arial"/>
              <a:buNone/>
            </a:pPr>
            <a:r>
              <a:rPr lang="en-US" sz="2400" b="1" i="0" u="none" strike="noStrike" cap="none" baseline="0" dirty="0">
                <a:solidFill>
                  <a:srgbClr val="000000"/>
                </a:solidFill>
                <a:latin typeface="Gotham Bold"/>
                <a:sym typeface="Arial"/>
                <a:rtl val="0"/>
              </a:rPr>
              <a:t>100% </a:t>
            </a:r>
            <a:r>
              <a:rPr lang="en-US" sz="2400" b="0" i="0" u="none" strike="noStrike" cap="none" baseline="0" dirty="0">
                <a:solidFill>
                  <a:srgbClr val="000000"/>
                </a:solidFill>
                <a:latin typeface="Gotham Bold"/>
                <a:sym typeface="Arial"/>
                <a:rtl val="0"/>
              </a:rPr>
              <a:t>occupancy </a:t>
            </a:r>
          </a:p>
        </p:txBody>
      </p:sp>
      <p:sp>
        <p:nvSpPr>
          <p:cNvPr id="4" name="Rectangle 3"/>
          <p:cNvSpPr/>
          <p:nvPr/>
        </p:nvSpPr>
        <p:spPr>
          <a:xfrm>
            <a:off x="0" y="1219200"/>
            <a:ext cx="7620000" cy="152400"/>
          </a:xfrm>
          <a:prstGeom prst="rect">
            <a:avLst/>
          </a:prstGeom>
          <a:solidFill>
            <a:srgbClr val="F3B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IMPACT.pdf"/>
          <p:cNvPicPr>
            <a:picLocks noChangeAspect="1"/>
          </p:cNvPicPr>
          <p:nvPr/>
        </p:nvPicPr>
        <p:blipFill rotWithShape="1">
          <a:blip r:embed="rId3">
            <a:extLst>
              <a:ext uri="{28A0092B-C50C-407E-A947-70E740481C1C}">
                <a14:useLocalDpi xmlns:a14="http://schemas.microsoft.com/office/drawing/2010/main" val="0"/>
              </a:ext>
            </a:extLst>
          </a:blip>
          <a:srcRect l="66713" t="12479" r="1321" b="70427"/>
          <a:stretch/>
        </p:blipFill>
        <p:spPr>
          <a:xfrm>
            <a:off x="152400" y="1752600"/>
            <a:ext cx="2836984" cy="1172308"/>
          </a:xfrm>
          <a:prstGeom prst="rect">
            <a:avLst/>
          </a:prstGeom>
        </p:spPr>
      </p:pic>
    </p:spTree>
    <p:extLst>
      <p:ext uri="{BB962C8B-B14F-4D97-AF65-F5344CB8AC3E}">
        <p14:creationId xmlns:p14="http://schemas.microsoft.com/office/powerpoint/2010/main" val="25499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026" name="Picture 2" descr="https://lh6.googleusercontent.com/9ungUDJTr4VbsxYosGpGPC6PGV-EQ2ZpQ4pFMSQuIT3Z0bZ0BzlP3y6fIJUxGTuFUL_lJOb0UPZVWR1Rt0YrSJm7NTh4wdLmJgWua4uZyBjJox8_PhlInxHpZ-262fU2fbDd"/>
          <p:cNvPicPr>
            <a:picLocks noChangeAspect="1" noChangeArrowheads="1"/>
          </p:cNvPicPr>
          <p:nvPr/>
        </p:nvPicPr>
        <p:blipFill rotWithShape="1">
          <a:blip r:embed="rId3">
            <a:extLst>
              <a:ext uri="{28A0092B-C50C-407E-A947-70E740481C1C}">
                <a14:useLocalDpi xmlns:a14="http://schemas.microsoft.com/office/drawing/2010/main" val="0"/>
              </a:ext>
            </a:extLst>
          </a:blip>
          <a:srcRect t="31744" b="25735"/>
          <a:stretch/>
        </p:blipFill>
        <p:spPr bwMode="auto">
          <a:xfrm>
            <a:off x="-4176" y="4435257"/>
            <a:ext cx="9148175" cy="2430050"/>
          </a:xfrm>
          <a:prstGeom prst="rect">
            <a:avLst/>
          </a:prstGeom>
          <a:noFill/>
          <a:extLst>
            <a:ext uri="{909E8E84-426E-40dd-AFC4-6F175D3DCCD1}">
              <a14:hiddenFill xmlns:a14="http://schemas.microsoft.com/office/drawing/2010/main">
                <a:solidFill>
                  <a:srgbClr val="FFFFFF"/>
                </a:solidFill>
              </a14:hiddenFill>
            </a:ext>
          </a:extLst>
        </p:spPr>
      </p:pic>
      <p:sp>
        <p:nvSpPr>
          <p:cNvPr id="117" name="Shape 117"/>
          <p:cNvSpPr txBox="1">
            <a:spLocks noGrp="1"/>
          </p:cNvSpPr>
          <p:nvPr>
            <p:ph type="title"/>
          </p:nvPr>
        </p:nvSpPr>
        <p:spPr>
          <a:xfrm>
            <a:off x="457200" y="274637"/>
            <a:ext cx="8229600" cy="399256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8000" b="0" i="0" u="none" strike="noStrike" cap="none" baseline="0" dirty="0">
                <a:solidFill>
                  <a:schemeClr val="dk1"/>
                </a:solidFill>
                <a:latin typeface="Helvetica Neue"/>
                <a:ea typeface="Helvetica Neue"/>
                <a:cs typeface="Helvetica Neue"/>
                <a:sym typeface="Helvetica Neue"/>
              </a:rPr>
              <a:t>Sustainability Through </a:t>
            </a:r>
            <a:r>
              <a:rPr lang="en-US" sz="8000" b="0" i="0" u="none" strike="noStrike" cap="none" baseline="0" dirty="0" smtClean="0">
                <a:solidFill>
                  <a:schemeClr val="dk1"/>
                </a:solidFill>
                <a:latin typeface="Helvetica Neue"/>
                <a:ea typeface="Helvetica Neue"/>
                <a:cs typeface="Helvetica Neue"/>
                <a:sym typeface="Helvetica Neue"/>
              </a:rPr>
              <a:t>Engagement</a:t>
            </a:r>
            <a:endParaRPr lang="en-US" sz="8000" b="0" i="0" u="none" strike="noStrike" cap="none" baseline="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4020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8000" b="0" i="0" u="none" strike="noStrike" cap="none" baseline="0" dirty="0" smtClean="0">
                <a:solidFill>
                  <a:schemeClr val="dk1"/>
                </a:solidFill>
                <a:latin typeface="Helvetica Neue"/>
                <a:ea typeface="Helvetica Neue"/>
                <a:cs typeface="Helvetica Neue"/>
                <a:sym typeface="Helvetica Neue"/>
              </a:rPr>
              <a:t>Engagement</a:t>
            </a:r>
            <a:endParaRPr lang="en-US" sz="2400" b="0" i="0" u="none" strike="noStrike" cap="none" baseline="0" dirty="0">
              <a:solidFill>
                <a:schemeClr val="dk1"/>
              </a:solidFill>
              <a:latin typeface="Helvetica Neue"/>
              <a:ea typeface="Helvetica Neue"/>
              <a:cs typeface="Helvetica Neue"/>
              <a:sym typeface="Helvetica Neue"/>
            </a:endParaRPr>
          </a:p>
        </p:txBody>
      </p:sp>
      <p:sp>
        <p:nvSpPr>
          <p:cNvPr id="129" name="Shape 129"/>
          <p:cNvSpPr txBox="1">
            <a:spLocks noGrp="1"/>
          </p:cNvSpPr>
          <p:nvPr>
            <p:ph type="body" idx="1"/>
          </p:nvPr>
        </p:nvSpPr>
        <p:spPr>
          <a:xfrm>
            <a:off x="3962400" y="2514600"/>
            <a:ext cx="5562600" cy="3611562"/>
          </a:xfrm>
          <a:prstGeom prst="rect">
            <a:avLst/>
          </a:prstGeom>
          <a:noFill/>
          <a:ln>
            <a:noFill/>
          </a:ln>
        </p:spPr>
        <p:txBody>
          <a:bodyPr lIns="91425" tIns="45700" rIns="91425" bIns="45700" anchor="t" anchorCtr="0">
            <a:noAutofit/>
          </a:bodyPr>
          <a:lstStyle/>
          <a:p>
            <a:pPr marL="0" lvl="0" indent="0">
              <a:spcBef>
                <a:spcPts val="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Participation in programs</a:t>
            </a:r>
            <a:endParaRPr lang="en-US" sz="3200" b="0" i="0" u="none" strike="noStrike" cap="none" baseline="0" dirty="0">
              <a:solidFill>
                <a:schemeClr val="dk1"/>
              </a:solidFill>
              <a:latin typeface="Helvetica Neue"/>
              <a:ea typeface="Calibri"/>
              <a:cs typeface="Calibri"/>
              <a:sym typeface="Calibri"/>
            </a:endParaRPr>
          </a:p>
          <a:p>
            <a:pPr marL="0" lvl="0" indent="0">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Financial </a:t>
            </a:r>
            <a:r>
              <a:rPr lang="en-US" sz="3200" b="0" i="0" u="none" strike="noStrike" cap="none" baseline="0" dirty="0">
                <a:solidFill>
                  <a:schemeClr val="dk1"/>
                </a:solidFill>
                <a:latin typeface="Helvetica Neue"/>
                <a:ea typeface="Calibri"/>
                <a:cs typeface="Calibri"/>
                <a:sym typeface="Calibri"/>
              </a:rPr>
              <a:t>support</a:t>
            </a:r>
          </a:p>
          <a:p>
            <a:pPr marL="0" lvl="0" indent="0">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Partnerships</a:t>
            </a:r>
            <a:endParaRPr lang="en-US" sz="3200" b="0" i="0" u="none" strike="noStrike" cap="none" baseline="0" dirty="0">
              <a:solidFill>
                <a:schemeClr val="dk1"/>
              </a:solidFill>
              <a:latin typeface="Helvetica Neue"/>
              <a:ea typeface="Calibri"/>
              <a:cs typeface="Calibri"/>
              <a:sym typeface="Calibri"/>
            </a:endParaRPr>
          </a:p>
          <a:p>
            <a:pPr marL="0" lvl="0" indent="0">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Program </a:t>
            </a:r>
            <a:r>
              <a:rPr lang="en-US" sz="3200" b="0" i="0" u="none" strike="noStrike" cap="none" baseline="0" dirty="0">
                <a:solidFill>
                  <a:schemeClr val="dk1"/>
                </a:solidFill>
                <a:latin typeface="Helvetica Neue"/>
                <a:ea typeface="Calibri"/>
                <a:cs typeface="Calibri"/>
                <a:sym typeface="Calibri"/>
              </a:rPr>
              <a:t>development</a:t>
            </a:r>
          </a:p>
          <a:p>
            <a:pPr marL="0" lvl="0" indent="0">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Volunteerism</a:t>
            </a:r>
          </a:p>
          <a:p>
            <a:pPr marL="0" indent="0">
              <a:spcBef>
                <a:spcPts val="640"/>
              </a:spcBef>
              <a:buClr>
                <a:schemeClr val="dk1"/>
              </a:buClr>
              <a:buSzPct val="100000"/>
            </a:pPr>
            <a:r>
              <a:rPr lang="en-US" sz="3200" b="1" dirty="0" smtClean="0">
                <a:solidFill>
                  <a:srgbClr val="F3B909"/>
                </a:solidFill>
                <a:latin typeface="Helvetica Neue"/>
                <a:ea typeface="Montserrat"/>
                <a:cs typeface="Gotham Bold"/>
                <a:sym typeface="Montserrat"/>
              </a:rPr>
              <a:t>+ </a:t>
            </a:r>
            <a:r>
              <a:rPr lang="en-US" sz="3200" dirty="0" smtClean="0">
                <a:solidFill>
                  <a:schemeClr val="dk1"/>
                </a:solidFill>
                <a:latin typeface="Helvetica Neue"/>
                <a:ea typeface="Calibri"/>
                <a:cs typeface="Calibri"/>
                <a:sym typeface="Calibri"/>
              </a:rPr>
              <a:t>Advocacy </a:t>
            </a:r>
            <a:endParaRPr lang="en-US" sz="3200" dirty="0">
              <a:solidFill>
                <a:schemeClr val="dk1"/>
              </a:solidFill>
              <a:latin typeface="Helvetica Neue"/>
              <a:ea typeface="Calibri"/>
              <a:cs typeface="Calibri"/>
              <a:sym typeface="Calibri"/>
            </a:endParaRPr>
          </a:p>
          <a:p>
            <a:pPr marL="0" lvl="0" indent="0">
              <a:spcBef>
                <a:spcPts val="640"/>
              </a:spcBef>
              <a:buClr>
                <a:schemeClr val="dk1"/>
              </a:buClr>
              <a:buSzPct val="100000"/>
            </a:pPr>
            <a:endParaRPr lang="en-US" sz="3200" b="0" i="0" u="none" strike="noStrike" cap="none" baseline="0" dirty="0">
              <a:solidFill>
                <a:schemeClr val="dk1"/>
              </a:solidFill>
              <a:latin typeface="Helvetica Neue"/>
              <a:ea typeface="Calibri"/>
              <a:cs typeface="Calibri"/>
              <a:sym typeface="Calibri"/>
            </a:endParaRPr>
          </a:p>
        </p:txBody>
      </p:sp>
      <p:sp>
        <p:nvSpPr>
          <p:cNvPr id="4" name="Rectangle 3"/>
          <p:cNvSpPr/>
          <p:nvPr/>
        </p:nvSpPr>
        <p:spPr>
          <a:xfrm>
            <a:off x="0" y="1828800"/>
            <a:ext cx="7620000" cy="152400"/>
          </a:xfrm>
          <a:prstGeom prst="rect">
            <a:avLst/>
          </a:prstGeom>
          <a:solidFill>
            <a:srgbClr val="F3B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zrxLimCQAAK9bI.jpg"/>
          <p:cNvPicPr>
            <a:picLocks noChangeAspect="1"/>
          </p:cNvPicPr>
          <p:nvPr/>
        </p:nvPicPr>
        <p:blipFill rotWithShape="1">
          <a:blip r:embed="rId3">
            <a:extLst>
              <a:ext uri="{28A0092B-C50C-407E-A947-70E740481C1C}">
                <a14:useLocalDpi xmlns:a14="http://schemas.microsoft.com/office/drawing/2010/main" val="0"/>
              </a:ext>
            </a:extLst>
          </a:blip>
          <a:srcRect l="-6059" r="25000"/>
          <a:stretch/>
        </p:blipFill>
        <p:spPr>
          <a:xfrm>
            <a:off x="-48139" y="2667000"/>
            <a:ext cx="3934339" cy="2895600"/>
          </a:xfrm>
          <a:prstGeom prst="rect">
            <a:avLst/>
          </a:prstGeom>
        </p:spPr>
      </p:pic>
    </p:spTree>
    <p:extLst>
      <p:ext uri="{BB962C8B-B14F-4D97-AF65-F5344CB8AC3E}">
        <p14:creationId xmlns:p14="http://schemas.microsoft.com/office/powerpoint/2010/main" val="262558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25885" y="152400"/>
            <a:ext cx="8229600" cy="1265237"/>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Helvetica Neue"/>
              <a:buNone/>
            </a:pPr>
            <a:r>
              <a:rPr lang="en-US" sz="4400" b="1" i="0" u="none" strike="noStrike" cap="none" baseline="0" dirty="0">
                <a:solidFill>
                  <a:schemeClr val="dk1"/>
                </a:solidFill>
                <a:latin typeface="Helvetica Neue"/>
                <a:ea typeface="Helvetica Neue"/>
                <a:cs typeface="Helvetica Neue"/>
                <a:sym typeface="Helvetica Neue"/>
              </a:rPr>
              <a:t>Sustaining Creative Communities </a:t>
            </a:r>
          </a:p>
        </p:txBody>
      </p:sp>
      <p:sp>
        <p:nvSpPr>
          <p:cNvPr id="123" name="Shape 123"/>
          <p:cNvSpPr txBox="1">
            <a:spLocks noGrp="1"/>
          </p:cNvSpPr>
          <p:nvPr>
            <p:ph type="body" idx="1"/>
          </p:nvPr>
        </p:nvSpPr>
        <p:spPr>
          <a:xfrm>
            <a:off x="3276600" y="2027917"/>
            <a:ext cx="4876799" cy="2743200"/>
          </a:xfrm>
          <a:prstGeom prst="rect">
            <a:avLst/>
          </a:prstGeom>
          <a:noFill/>
          <a:ln>
            <a:noFill/>
          </a:ln>
        </p:spPr>
        <p:txBody>
          <a:bodyPr lIns="91425" tIns="45700" rIns="91425" bIns="45700" anchor="t" anchorCtr="0">
            <a:noAutofit/>
          </a:bodyPr>
          <a:lstStyle/>
          <a:p>
            <a:pPr marL="0" lvl="0" indent="0">
              <a:lnSpc>
                <a:spcPct val="90000"/>
              </a:lnSpc>
              <a:spcBef>
                <a:spcPts val="0"/>
              </a:spcBef>
              <a:buClr>
                <a:schemeClr val="dk1"/>
              </a:buClr>
              <a:buSzPct val="100000"/>
            </a:pPr>
            <a:r>
              <a:rPr lang="en-US" sz="3200" b="1" dirty="0">
                <a:solidFill>
                  <a:srgbClr val="F3B909"/>
                </a:solidFill>
                <a:latin typeface="Helvetica Neue"/>
                <a:ea typeface="Montserrat"/>
                <a:cs typeface="Gotham Bold"/>
                <a:sym typeface="Montserrat"/>
              </a:rPr>
              <a:t>+ </a:t>
            </a:r>
            <a:r>
              <a:rPr lang="en-US" dirty="0">
                <a:solidFill>
                  <a:schemeClr val="dk1"/>
                </a:solidFill>
                <a:latin typeface="Helvetica Neue"/>
                <a:ea typeface="Calibri"/>
                <a:cs typeface="Calibri"/>
                <a:sym typeface="Calibri"/>
              </a:rPr>
              <a:t>A</a:t>
            </a:r>
            <a:r>
              <a:rPr lang="en-US" sz="3200" b="0" i="0" u="none" strike="noStrike" cap="none" baseline="0" dirty="0" smtClean="0">
                <a:solidFill>
                  <a:schemeClr val="dk1"/>
                </a:solidFill>
                <a:latin typeface="Helvetica Neue"/>
                <a:ea typeface="Calibri"/>
                <a:cs typeface="Calibri"/>
                <a:sym typeface="Calibri"/>
              </a:rPr>
              <a:t>ffordable </a:t>
            </a:r>
            <a:r>
              <a:rPr lang="en-US" sz="3200" b="0" i="0" u="none" strike="noStrike" cap="none" baseline="0" dirty="0">
                <a:solidFill>
                  <a:schemeClr val="dk1"/>
                </a:solidFill>
                <a:latin typeface="Helvetica Neue"/>
                <a:ea typeface="Calibri"/>
                <a:cs typeface="Calibri"/>
                <a:sym typeface="Calibri"/>
              </a:rPr>
              <a:t>space</a:t>
            </a:r>
          </a:p>
          <a:p>
            <a:pPr marL="0" lvl="0" indent="0">
              <a:lnSpc>
                <a:spcPct val="90000"/>
              </a:lnSpc>
              <a:spcBef>
                <a:spcPts val="640"/>
              </a:spcBef>
              <a:buClr>
                <a:schemeClr val="dk1"/>
              </a:buClr>
              <a:buSzPct val="100000"/>
            </a:pPr>
            <a:r>
              <a:rPr lang="en-US" sz="3200" b="1" dirty="0" smtClean="0">
                <a:solidFill>
                  <a:srgbClr val="F3B909"/>
                </a:solidFill>
                <a:latin typeface="Helvetica Neue"/>
                <a:ea typeface="Montserrat"/>
                <a:cs typeface="Gotham Bold"/>
                <a:sym typeface="Montserrat"/>
              </a:rPr>
              <a:t>+ </a:t>
            </a:r>
            <a:r>
              <a:rPr lang="en-US" dirty="0">
                <a:solidFill>
                  <a:schemeClr val="dk1"/>
                </a:solidFill>
                <a:latin typeface="Helvetica Neue"/>
                <a:ea typeface="Calibri"/>
                <a:cs typeface="Calibri"/>
                <a:sym typeface="Calibri"/>
              </a:rPr>
              <a:t>K</a:t>
            </a:r>
            <a:r>
              <a:rPr lang="en-US" sz="3200" b="0" i="0" u="none" strike="noStrike" cap="none" baseline="0" dirty="0" smtClean="0">
                <a:solidFill>
                  <a:schemeClr val="dk1"/>
                </a:solidFill>
                <a:latin typeface="Helvetica Neue"/>
                <a:ea typeface="Calibri"/>
                <a:cs typeface="Calibri"/>
                <a:sym typeface="Calibri"/>
              </a:rPr>
              <a:t>nowledge</a:t>
            </a:r>
            <a:endParaRPr lang="en-US" sz="3200" b="0" i="0" u="none" strike="noStrike" cap="none" baseline="0" dirty="0" smtClean="0">
              <a:solidFill>
                <a:schemeClr val="dk1"/>
              </a:solidFill>
              <a:latin typeface="Helvetica Neue"/>
              <a:ea typeface="Calibri"/>
              <a:cs typeface="Calibri"/>
              <a:sym typeface="Calibri"/>
            </a:endParaRPr>
          </a:p>
          <a:p>
            <a:pPr marL="0" lvl="0" indent="0">
              <a:lnSpc>
                <a:spcPct val="90000"/>
              </a:lnSpc>
              <a:spcBef>
                <a:spcPts val="640"/>
              </a:spcBef>
              <a:buClr>
                <a:schemeClr val="dk1"/>
              </a:buClr>
              <a:buSzPct val="100000"/>
            </a:pPr>
            <a:r>
              <a:rPr lang="en-US" sz="3200" b="1" dirty="0" smtClean="0">
                <a:solidFill>
                  <a:srgbClr val="F3B909"/>
                </a:solidFill>
                <a:latin typeface="Helvetica Neue"/>
                <a:ea typeface="Montserrat"/>
                <a:cs typeface="Gotham Bold"/>
                <a:sym typeface="Montserrat"/>
              </a:rPr>
              <a:t>+ </a:t>
            </a:r>
            <a:r>
              <a:rPr lang="en-US" dirty="0">
                <a:solidFill>
                  <a:schemeClr val="dk1"/>
                </a:solidFill>
                <a:latin typeface="Helvetica Neue"/>
                <a:ea typeface="Montserrat"/>
                <a:cs typeface="Gotham Bold"/>
                <a:sym typeface="Calibri"/>
              </a:rPr>
              <a:t>T</a:t>
            </a:r>
            <a:r>
              <a:rPr lang="en-US" sz="3200" b="0" i="0" u="none" strike="noStrike" cap="none" baseline="0" dirty="0" smtClean="0">
                <a:solidFill>
                  <a:schemeClr val="dk1"/>
                </a:solidFill>
                <a:latin typeface="Helvetica Neue"/>
                <a:ea typeface="Calibri"/>
                <a:cs typeface="Calibri"/>
                <a:sym typeface="Calibri"/>
              </a:rPr>
              <a:t>ools </a:t>
            </a:r>
            <a:r>
              <a:rPr lang="en-US" sz="3200" b="0" i="0" u="none" strike="noStrike" cap="none" baseline="0" dirty="0" smtClean="0">
                <a:solidFill>
                  <a:schemeClr val="dk1"/>
                </a:solidFill>
                <a:latin typeface="Helvetica Neue"/>
                <a:ea typeface="Calibri"/>
                <a:cs typeface="Calibri"/>
                <a:sym typeface="Calibri"/>
              </a:rPr>
              <a:t>&amp; </a:t>
            </a:r>
            <a:r>
              <a:rPr lang="en-US" sz="3200" b="0" i="0" u="none" strike="noStrike" cap="none" baseline="0" dirty="0">
                <a:solidFill>
                  <a:schemeClr val="dk1"/>
                </a:solidFill>
                <a:latin typeface="Helvetica Neue"/>
                <a:ea typeface="Calibri"/>
                <a:cs typeface="Calibri"/>
                <a:sym typeface="Calibri"/>
              </a:rPr>
              <a:t>technologies</a:t>
            </a:r>
          </a:p>
          <a:p>
            <a:pPr marL="0" lvl="0" indent="0">
              <a:lnSpc>
                <a:spcPct val="90000"/>
              </a:lnSpc>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dirty="0">
                <a:solidFill>
                  <a:schemeClr val="dk1"/>
                </a:solidFill>
                <a:latin typeface="Helvetica Neue"/>
                <a:ea typeface="Calibri"/>
                <a:cs typeface="Calibri"/>
                <a:sym typeface="Calibri"/>
              </a:rPr>
              <a:t>O</a:t>
            </a:r>
            <a:r>
              <a:rPr lang="en-US" sz="3200" b="0" i="0" u="none" strike="noStrike" cap="none" baseline="0" dirty="0" smtClean="0">
                <a:solidFill>
                  <a:schemeClr val="dk1"/>
                </a:solidFill>
                <a:latin typeface="Helvetica Neue"/>
                <a:ea typeface="Calibri"/>
                <a:cs typeface="Calibri"/>
                <a:sym typeface="Calibri"/>
              </a:rPr>
              <a:t>ther </a:t>
            </a:r>
            <a:r>
              <a:rPr lang="en-US" sz="3200" b="0" i="0" u="none" strike="noStrike" cap="none" baseline="0" dirty="0" smtClean="0">
                <a:solidFill>
                  <a:schemeClr val="dk1"/>
                </a:solidFill>
                <a:latin typeface="Helvetica Neue"/>
                <a:ea typeface="Calibri"/>
                <a:cs typeface="Calibri"/>
                <a:sym typeface="Calibri"/>
              </a:rPr>
              <a:t>people</a:t>
            </a:r>
            <a:endParaRPr lang="en-US" sz="3200" b="0" i="0" u="none" strike="noStrike" cap="none" baseline="0" dirty="0">
              <a:solidFill>
                <a:schemeClr val="dk1"/>
              </a:solidFill>
              <a:latin typeface="Helvetica Neue"/>
              <a:ea typeface="Calibri"/>
              <a:cs typeface="Calibri"/>
              <a:sym typeface="Calibri"/>
            </a:endParaRPr>
          </a:p>
        </p:txBody>
      </p:sp>
      <p:sp>
        <p:nvSpPr>
          <p:cNvPr id="2" name="TextBox 1"/>
          <p:cNvSpPr txBox="1"/>
          <p:nvPr/>
        </p:nvSpPr>
        <p:spPr>
          <a:xfrm>
            <a:off x="304800" y="2753186"/>
            <a:ext cx="2189445" cy="646331"/>
          </a:xfrm>
          <a:prstGeom prst="rect">
            <a:avLst/>
          </a:prstGeom>
          <a:noFill/>
        </p:spPr>
        <p:txBody>
          <a:bodyPr wrap="square" rtlCol="0">
            <a:spAutoFit/>
          </a:bodyPr>
          <a:lstStyle/>
          <a:p>
            <a:r>
              <a:rPr lang="en-US" sz="3600" b="1" dirty="0" smtClean="0">
                <a:latin typeface="Helvetica Neue"/>
              </a:rPr>
              <a:t>ACCESS</a:t>
            </a:r>
            <a:endParaRPr lang="en-US" sz="3600" b="1" dirty="0">
              <a:latin typeface="Helvetica Neue"/>
            </a:endParaRPr>
          </a:p>
        </p:txBody>
      </p:sp>
      <p:sp>
        <p:nvSpPr>
          <p:cNvPr id="5" name="Rectangle 4"/>
          <p:cNvSpPr/>
          <p:nvPr/>
        </p:nvSpPr>
        <p:spPr>
          <a:xfrm>
            <a:off x="-24809" y="1539806"/>
            <a:ext cx="8686800" cy="152400"/>
          </a:xfrm>
          <a:prstGeom prst="rect">
            <a:avLst/>
          </a:prstGeom>
          <a:solidFill>
            <a:srgbClr val="F3B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2362200" y="1382233"/>
            <a:ext cx="990600" cy="2862322"/>
          </a:xfrm>
          <a:prstGeom prst="rect">
            <a:avLst/>
          </a:prstGeom>
          <a:noFill/>
        </p:spPr>
        <p:txBody>
          <a:bodyPr wrap="square" rtlCol="0">
            <a:spAutoFit/>
          </a:bodyPr>
          <a:lstStyle/>
          <a:p>
            <a:r>
              <a:rPr lang="en-US" sz="18000" dirty="0" smtClean="0">
                <a:solidFill>
                  <a:srgbClr val="FFC000"/>
                </a:solidFill>
                <a:latin typeface="Gotham Bold"/>
              </a:rPr>
              <a:t>{</a:t>
            </a:r>
            <a:endParaRPr lang="en-US" sz="18000" dirty="0">
              <a:solidFill>
                <a:srgbClr val="FFC000"/>
              </a:solidFill>
              <a:latin typeface="Gotham Bold"/>
            </a:endParaRPr>
          </a:p>
        </p:txBody>
      </p:sp>
      <p:pic>
        <p:nvPicPr>
          <p:cNvPr id="2050" name="Picture 2" descr="C:\Users\shey\Desktop\Labs-Dirtbomb-Workshop-gro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343400"/>
            <a:ext cx="4667293"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4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2438400" y="2590800"/>
            <a:ext cx="4267200" cy="3657600"/>
          </a:xfrm>
          <a:prstGeom prst="triangle">
            <a:avLst/>
          </a:prstGeom>
          <a:solidFill>
            <a:srgbClr val="F9CD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8600" y="304800"/>
            <a:ext cx="8815582" cy="1754327"/>
          </a:xfrm>
          <a:prstGeom prst="rect">
            <a:avLst/>
          </a:prstGeom>
          <a:noFill/>
        </p:spPr>
        <p:txBody>
          <a:bodyPr wrap="square" rtlCol="0">
            <a:spAutoFit/>
          </a:bodyPr>
          <a:lstStyle/>
          <a:p>
            <a:pPr algn="ctr"/>
            <a:r>
              <a:rPr lang="en-US" sz="3600" b="1" dirty="0" smtClean="0">
                <a:latin typeface="Helvetica Neue"/>
                <a:cs typeface="Helvetica Neue"/>
              </a:rPr>
              <a:t>ART &amp; CULTURE </a:t>
            </a:r>
          </a:p>
          <a:p>
            <a:pPr algn="ctr"/>
            <a:r>
              <a:rPr lang="en-US" sz="3600" b="1" dirty="0" smtClean="0">
                <a:latin typeface="Helvetica Neue"/>
                <a:cs typeface="Helvetica Neue"/>
              </a:rPr>
              <a:t>A MEANS TO AN END</a:t>
            </a:r>
          </a:p>
          <a:p>
            <a:pPr algn="ctr"/>
            <a:r>
              <a:rPr lang="en-US" sz="3600" b="1" dirty="0" smtClean="0">
                <a:latin typeface="Helvetica Neue"/>
                <a:cs typeface="Helvetica Neue"/>
              </a:rPr>
              <a:t>OR A MEANS TO A MEANS? </a:t>
            </a:r>
          </a:p>
        </p:txBody>
      </p:sp>
      <p:sp>
        <p:nvSpPr>
          <p:cNvPr id="3" name="TextBox 2"/>
          <p:cNvSpPr txBox="1"/>
          <p:nvPr/>
        </p:nvSpPr>
        <p:spPr>
          <a:xfrm>
            <a:off x="3270648" y="2514600"/>
            <a:ext cx="2646878" cy="523220"/>
          </a:xfrm>
          <a:prstGeom prst="rect">
            <a:avLst/>
          </a:prstGeom>
          <a:noFill/>
        </p:spPr>
        <p:txBody>
          <a:bodyPr wrap="none" rtlCol="0">
            <a:spAutoFit/>
          </a:bodyPr>
          <a:lstStyle/>
          <a:p>
            <a:pPr algn="ctr"/>
            <a:r>
              <a:rPr lang="en-US" sz="2800" dirty="0" smtClean="0">
                <a:latin typeface="Helvetica Neue"/>
                <a:cs typeface="Helvetica Neue"/>
              </a:rPr>
              <a:t>Physical Space</a:t>
            </a:r>
            <a:endParaRPr lang="en-US" sz="2800" dirty="0">
              <a:latin typeface="Helvetica Neue"/>
              <a:cs typeface="Helvetica Neue"/>
            </a:endParaRPr>
          </a:p>
        </p:txBody>
      </p:sp>
      <p:sp>
        <p:nvSpPr>
          <p:cNvPr id="7" name="TextBox 6"/>
          <p:cNvSpPr txBox="1"/>
          <p:nvPr/>
        </p:nvSpPr>
        <p:spPr>
          <a:xfrm>
            <a:off x="3581400" y="2514600"/>
            <a:ext cx="2008511" cy="461665"/>
          </a:xfrm>
          <a:prstGeom prst="rect">
            <a:avLst/>
          </a:prstGeom>
          <a:noFill/>
        </p:spPr>
        <p:txBody>
          <a:bodyPr wrap="none" rtlCol="0">
            <a:spAutoFit/>
          </a:bodyPr>
          <a:lstStyle/>
          <a:p>
            <a:r>
              <a:rPr lang="en-US" sz="2400" dirty="0" smtClean="0">
                <a:latin typeface="Helvetica Neue"/>
                <a:cs typeface="Helvetica Neue"/>
              </a:rPr>
              <a:t>Virtual Space </a:t>
            </a:r>
            <a:endParaRPr lang="en-US" sz="2400" dirty="0"/>
          </a:p>
        </p:txBody>
      </p:sp>
      <p:sp>
        <p:nvSpPr>
          <p:cNvPr id="8" name="TextBox 7"/>
          <p:cNvSpPr txBox="1"/>
          <p:nvPr/>
        </p:nvSpPr>
        <p:spPr>
          <a:xfrm>
            <a:off x="3810000" y="2438400"/>
            <a:ext cx="1505257" cy="707886"/>
          </a:xfrm>
          <a:prstGeom prst="rect">
            <a:avLst/>
          </a:prstGeom>
          <a:noFill/>
        </p:spPr>
        <p:txBody>
          <a:bodyPr wrap="none" rtlCol="0">
            <a:spAutoFit/>
          </a:bodyPr>
          <a:lstStyle/>
          <a:p>
            <a:pPr algn="ctr"/>
            <a:r>
              <a:rPr lang="en-US" sz="2000" dirty="0" smtClean="0">
                <a:latin typeface="Helvetica Neue"/>
                <a:cs typeface="Helvetica Neue"/>
              </a:rPr>
              <a:t>Conceptual</a:t>
            </a:r>
            <a:r>
              <a:rPr lang="en-US" sz="2000" dirty="0">
                <a:latin typeface="Helvetica Neue"/>
                <a:cs typeface="Helvetica Neue"/>
              </a:rPr>
              <a:t> </a:t>
            </a:r>
            <a:endParaRPr lang="en-US" sz="2000" dirty="0" smtClean="0">
              <a:latin typeface="Helvetica Neue"/>
              <a:cs typeface="Helvetica Neue"/>
            </a:endParaRPr>
          </a:p>
          <a:p>
            <a:pPr algn="ctr"/>
            <a:r>
              <a:rPr lang="en-US" sz="2000" dirty="0" smtClean="0">
                <a:latin typeface="Helvetica Neue"/>
                <a:cs typeface="Helvetica Neue"/>
              </a:rPr>
              <a:t>Space</a:t>
            </a:r>
            <a:endParaRPr lang="en-US" sz="2000" dirty="0"/>
          </a:p>
        </p:txBody>
      </p:sp>
      <p:sp>
        <p:nvSpPr>
          <p:cNvPr id="4" name="TextBox 3"/>
          <p:cNvSpPr txBox="1"/>
          <p:nvPr/>
        </p:nvSpPr>
        <p:spPr>
          <a:xfrm rot="3517811">
            <a:off x="1915805" y="-1201419"/>
            <a:ext cx="1840331" cy="523220"/>
          </a:xfrm>
          <a:prstGeom prst="rect">
            <a:avLst/>
          </a:prstGeom>
          <a:noFill/>
        </p:spPr>
        <p:txBody>
          <a:bodyPr wrap="none" rtlCol="0">
            <a:spAutoFit/>
          </a:bodyPr>
          <a:lstStyle/>
          <a:p>
            <a:pPr algn="ctr"/>
            <a:r>
              <a:rPr lang="en-US" sz="2800" dirty="0" smtClean="0">
                <a:latin typeface="Helvetica Neue"/>
                <a:cs typeface="Helvetica Neue"/>
              </a:rPr>
              <a:t>Top </a:t>
            </a:r>
            <a:r>
              <a:rPr lang="en-US" sz="2800" dirty="0">
                <a:latin typeface="Helvetica Neue"/>
                <a:cs typeface="Helvetica Neue"/>
              </a:rPr>
              <a:t>Down </a:t>
            </a:r>
          </a:p>
        </p:txBody>
      </p:sp>
      <p:sp>
        <p:nvSpPr>
          <p:cNvPr id="5" name="Rectangle 4"/>
          <p:cNvSpPr/>
          <p:nvPr/>
        </p:nvSpPr>
        <p:spPr>
          <a:xfrm>
            <a:off x="3521460" y="2133600"/>
            <a:ext cx="2108269" cy="400110"/>
          </a:xfrm>
          <a:prstGeom prst="rect">
            <a:avLst/>
          </a:prstGeom>
        </p:spPr>
        <p:txBody>
          <a:bodyPr wrap="none">
            <a:spAutoFit/>
          </a:bodyPr>
          <a:lstStyle/>
          <a:p>
            <a:pPr algn="ctr"/>
            <a:r>
              <a:rPr lang="en-US" sz="2000" dirty="0" smtClean="0">
                <a:latin typeface="Helvetica Neue"/>
                <a:cs typeface="Helvetica Neue"/>
              </a:rPr>
              <a:t>Compost </a:t>
            </a:r>
            <a:r>
              <a:rPr lang="en-US" sz="2000" dirty="0">
                <a:latin typeface="Helvetica Neue"/>
                <a:cs typeface="Helvetica Neue"/>
              </a:rPr>
              <a:t>Theory</a:t>
            </a:r>
          </a:p>
        </p:txBody>
      </p:sp>
      <p:cxnSp>
        <p:nvCxnSpPr>
          <p:cNvPr id="12" name="Straight Connector 11"/>
          <p:cNvCxnSpPr/>
          <p:nvPr/>
        </p:nvCxnSpPr>
        <p:spPr>
          <a:xfrm>
            <a:off x="3505200" y="4495800"/>
            <a:ext cx="2133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971800" y="5410200"/>
            <a:ext cx="3200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47800" y="2362200"/>
            <a:ext cx="2013380" cy="523220"/>
          </a:xfrm>
          <a:prstGeom prst="rect">
            <a:avLst/>
          </a:prstGeom>
          <a:noFill/>
        </p:spPr>
        <p:txBody>
          <a:bodyPr wrap="none" rtlCol="0">
            <a:spAutoFit/>
          </a:bodyPr>
          <a:lstStyle/>
          <a:p>
            <a:r>
              <a:rPr lang="en-US" sz="2800" dirty="0">
                <a:latin typeface="Helvetica Neue"/>
                <a:cs typeface="Helvetica Neue"/>
              </a:rPr>
              <a:t>Conditional</a:t>
            </a:r>
            <a:endParaRPr lang="en-US" sz="2800" dirty="0"/>
          </a:p>
        </p:txBody>
      </p:sp>
      <p:sp>
        <p:nvSpPr>
          <p:cNvPr id="23" name="TextBox 22"/>
          <p:cNvSpPr txBox="1"/>
          <p:nvPr/>
        </p:nvSpPr>
        <p:spPr>
          <a:xfrm>
            <a:off x="5943600" y="2362200"/>
            <a:ext cx="1853957" cy="523220"/>
          </a:xfrm>
          <a:prstGeom prst="rect">
            <a:avLst/>
          </a:prstGeom>
          <a:noFill/>
        </p:spPr>
        <p:txBody>
          <a:bodyPr wrap="none" rtlCol="0">
            <a:spAutoFit/>
          </a:bodyPr>
          <a:lstStyle/>
          <a:p>
            <a:r>
              <a:rPr lang="en-US" sz="2800" dirty="0" smtClean="0">
                <a:latin typeface="Helvetica Neue"/>
                <a:cs typeface="Helvetica Neue"/>
              </a:rPr>
              <a:t>Intentional</a:t>
            </a:r>
            <a:endParaRPr lang="en-US" sz="2800" dirty="0">
              <a:latin typeface="Helvetica Neue"/>
              <a:cs typeface="Helvetica Neue"/>
            </a:endParaRPr>
          </a:p>
        </p:txBody>
      </p:sp>
      <p:sp>
        <p:nvSpPr>
          <p:cNvPr id="24" name="TextBox 23"/>
          <p:cNvSpPr txBox="1"/>
          <p:nvPr/>
        </p:nvSpPr>
        <p:spPr>
          <a:xfrm rot="18146819">
            <a:off x="-154304" y="7482212"/>
            <a:ext cx="1947325" cy="523220"/>
          </a:xfrm>
          <a:prstGeom prst="rect">
            <a:avLst/>
          </a:prstGeom>
          <a:noFill/>
        </p:spPr>
        <p:txBody>
          <a:bodyPr wrap="none" rtlCol="0">
            <a:spAutoFit/>
          </a:bodyPr>
          <a:lstStyle/>
          <a:p>
            <a:r>
              <a:rPr lang="en-US" sz="2800" dirty="0">
                <a:latin typeface="Helvetica Neue"/>
                <a:cs typeface="Helvetica Neue"/>
              </a:rPr>
              <a:t>Bottom Up </a:t>
            </a:r>
            <a:endParaRPr lang="en-US" sz="2800" dirty="0"/>
          </a:p>
        </p:txBody>
      </p:sp>
      <p:sp>
        <p:nvSpPr>
          <p:cNvPr id="25" name="TextBox 24"/>
          <p:cNvSpPr txBox="1"/>
          <p:nvPr/>
        </p:nvSpPr>
        <p:spPr>
          <a:xfrm>
            <a:off x="2362200" y="2057400"/>
            <a:ext cx="4522733" cy="400110"/>
          </a:xfrm>
          <a:prstGeom prst="rect">
            <a:avLst/>
          </a:prstGeom>
          <a:noFill/>
        </p:spPr>
        <p:txBody>
          <a:bodyPr wrap="none" rtlCol="0">
            <a:spAutoFit/>
          </a:bodyPr>
          <a:lstStyle/>
          <a:p>
            <a:r>
              <a:rPr lang="en-US" sz="2000" spc="600" dirty="0">
                <a:latin typeface="Helvetica Neue"/>
                <a:cs typeface="Helvetica Neue"/>
              </a:rPr>
              <a:t>Scaffolding for Success </a:t>
            </a:r>
            <a:endParaRPr lang="en-US" sz="2000" spc="600" dirty="0"/>
          </a:p>
        </p:txBody>
      </p:sp>
    </p:spTree>
    <p:extLst>
      <p:ext uri="{BB962C8B-B14F-4D97-AF65-F5344CB8AC3E}">
        <p14:creationId xmlns:p14="http://schemas.microsoft.com/office/powerpoint/2010/main" val="3598638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1" nodeType="afterEffect">
                                  <p:stCondLst>
                                    <p:cond delay="1000"/>
                                  </p:stCondLst>
                                  <p:childTnLst>
                                    <p:animMotion origin="layout" path="M 0 -2.22222E-6 L 0 0.42847 " pathEditMode="relative" rAng="0" ptsTypes="AA">
                                      <p:cBhvr>
                                        <p:cTn id="9" dur="2000" fill="hold"/>
                                        <p:tgtEl>
                                          <p:spTgt spid="3"/>
                                        </p:tgtEl>
                                        <p:attrNameLst>
                                          <p:attrName>ppt_x</p:attrName>
                                          <p:attrName>ppt_y</p:attrName>
                                        </p:attrNameLst>
                                      </p:cBhvr>
                                      <p:rCtr x="0" y="21412"/>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grpId="1" nodeType="afterEffect">
                                  <p:stCondLst>
                                    <p:cond delay="1000"/>
                                  </p:stCondLst>
                                  <p:childTnLst>
                                    <p:animMotion origin="layout" path="M 0 -1.11111E-6 L 0 0.31088 " pathEditMode="relative" rAng="0" ptsTypes="AA">
                                      <p:cBhvr>
                                        <p:cTn id="16" dur="2000" fill="hold"/>
                                        <p:tgtEl>
                                          <p:spTgt spid="7"/>
                                        </p:tgtEl>
                                        <p:attrNameLst>
                                          <p:attrName>ppt_x</p:attrName>
                                          <p:attrName>ppt_y</p:attrName>
                                        </p:attrNameLst>
                                      </p:cBhvr>
                                      <p:rCtr x="0" y="1553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0"/>
                            </p:stCondLst>
                            <p:childTnLst>
                              <p:par>
                                <p:cTn id="22" presetID="42" presetClass="path" presetSubtype="0" accel="50000" decel="50000" fill="hold" grpId="1" nodeType="afterEffect">
                                  <p:stCondLst>
                                    <p:cond delay="1000"/>
                                  </p:stCondLst>
                                  <p:childTnLst>
                                    <p:animMotion origin="layout" path="M 0 -2.22222E-6 L 0.00104 0.1706 " pathEditMode="relative" rAng="0" ptsTypes="AA">
                                      <p:cBhvr>
                                        <p:cTn id="23" dur="2000" fill="hold"/>
                                        <p:tgtEl>
                                          <p:spTgt spid="8"/>
                                        </p:tgtEl>
                                        <p:attrNameLst>
                                          <p:attrName>ppt_x</p:attrName>
                                          <p:attrName>ppt_y</p:attrName>
                                        </p:attrNameLst>
                                      </p:cBhvr>
                                      <p:rCtr x="52" y="8519"/>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9"/>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9"/>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2000" fill="hold"/>
                                        <p:tgtEl>
                                          <p:spTgt spid="22"/>
                                        </p:tgtEl>
                                        <p:attrNameLst>
                                          <p:attrName>ppt_x</p:attrName>
                                        </p:attrNameLst>
                                      </p:cBhvr>
                                      <p:tavLst>
                                        <p:tav tm="0">
                                          <p:val>
                                            <p:strVal val="0-#ppt_w/2"/>
                                          </p:val>
                                        </p:tav>
                                        <p:tav tm="100000">
                                          <p:val>
                                            <p:strVal val="#ppt_x"/>
                                          </p:val>
                                        </p:tav>
                                      </p:tavLst>
                                    </p:anim>
                                    <p:anim calcmode="lin" valueType="num">
                                      <p:cBhvr additive="base">
                                        <p:cTn id="37" dur="2000" fill="hold"/>
                                        <p:tgtEl>
                                          <p:spTgt spid="22"/>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2000" fill="hold"/>
                                        <p:tgtEl>
                                          <p:spTgt spid="23"/>
                                        </p:tgtEl>
                                        <p:attrNameLst>
                                          <p:attrName>ppt_x</p:attrName>
                                        </p:attrNameLst>
                                      </p:cBhvr>
                                      <p:tavLst>
                                        <p:tav tm="0">
                                          <p:val>
                                            <p:strVal val="1+#ppt_w/2"/>
                                          </p:val>
                                        </p:tav>
                                        <p:tav tm="100000">
                                          <p:val>
                                            <p:strVal val="#ppt_x"/>
                                          </p:val>
                                        </p:tav>
                                      </p:tavLst>
                                    </p:anim>
                                    <p:anim calcmode="lin" valueType="num">
                                      <p:cBhvr additive="base">
                                        <p:cTn id="41" dur="2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1.56331E-8 -3.16033E-6 L 0.23554 -0.47405 " pathEditMode="relative" rAng="0" ptsTypes="AA">
                                      <p:cBhvr>
                                        <p:cTn id="45" dur="2000" fill="hold"/>
                                        <p:tgtEl>
                                          <p:spTgt spid="24"/>
                                        </p:tgtEl>
                                        <p:attrNameLst>
                                          <p:attrName>ppt_x</p:attrName>
                                          <p:attrName>ppt_y</p:attrName>
                                        </p:attrNameLst>
                                      </p:cBhvr>
                                      <p:rCtr x="11777" y="-23703"/>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4.37771E-6 3.62332E-6 L 0.35653 0.79222 " pathEditMode="relative" rAng="0" ptsTypes="AA">
                                      <p:cBhvr>
                                        <p:cTn id="49" dur="3000" fill="hold"/>
                                        <p:tgtEl>
                                          <p:spTgt spid="4"/>
                                        </p:tgtEl>
                                        <p:attrNameLst>
                                          <p:attrName>ppt_x</p:attrName>
                                          <p:attrName>ppt_y</p:attrName>
                                        </p:attrNameLst>
                                      </p:cBhvr>
                                      <p:rCtr x="17827" y="39611"/>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par>
                          <p:cTn id="54" fill="hold">
                            <p:stCondLst>
                              <p:cond delay="0"/>
                            </p:stCondLst>
                            <p:childTnLst>
                              <p:par>
                                <p:cTn id="55" presetID="42" presetClass="path" presetSubtype="0" accel="50000" decel="50000" fill="hold" grpId="0" nodeType="afterEffect">
                                  <p:stCondLst>
                                    <p:cond delay="1000"/>
                                  </p:stCondLst>
                                  <p:childTnLst>
                                    <p:animMotion origin="layout" path="M 9.97047E-7 -1.73309E-6 L -0.00556 0.61585 " pathEditMode="relative" rAng="0" ptsTypes="AA">
                                      <p:cBhvr>
                                        <p:cTn id="56" dur="2000" fill="hold"/>
                                        <p:tgtEl>
                                          <p:spTgt spid="25"/>
                                        </p:tgtEl>
                                        <p:attrNameLst>
                                          <p:attrName>ppt_x</p:attrName>
                                          <p:attrName>ppt_y</p:attrName>
                                        </p:attrNameLst>
                                      </p:cBhvr>
                                      <p:rCtr x="-278" y="30792"/>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path" presetSubtype="0" accel="50000" decel="50000" fill="hold" grpId="1" nodeType="clickEffect">
                                  <p:stCondLst>
                                    <p:cond delay="0"/>
                                  </p:stCondLst>
                                  <p:childTnLst>
                                    <p:animMotion origin="layout" path="M 4.68565E-6 4.61325E-6 C 0.09638 4.61325E-6 0.17523 0.10282 0.17523 0.22996 C 0.17523 0.35664 0.09638 0.4597 4.68565E-6 0.4597 C -0.09639 0.4597 -0.1742 0.35664 -0.1742 0.22996 C -0.1742 0.10282 -0.09639 4.61325E-6 4.68565E-6 4.61325E-6 Z " pathEditMode="relative" rAng="0" ptsTypes="fffff">
                                      <p:cBhvr>
                                        <p:cTn id="64" dur="5000" fill="hold"/>
                                        <p:tgtEl>
                                          <p:spTgt spid="5"/>
                                        </p:tgtEl>
                                        <p:attrNameLst>
                                          <p:attrName>ppt_x</p:attrName>
                                          <p:attrName>ppt_y</p:attrName>
                                        </p:attrNameLst>
                                      </p:cBhvr>
                                      <p:rCtr x="52" y="229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3" grpId="1"/>
      <p:bldP spid="7" grpId="0"/>
      <p:bldP spid="7" grpId="1"/>
      <p:bldP spid="8" grpId="0"/>
      <p:bldP spid="8" grpId="1"/>
      <p:bldP spid="4" grpId="0"/>
      <p:bldP spid="5" grpId="0"/>
      <p:bldP spid="5" grpId="1"/>
      <p:bldP spid="22" grpId="0"/>
      <p:bldP spid="23" grpId="0"/>
      <p:bldP spid="24" grpId="0"/>
      <p:bldP spid="25" grpId="0"/>
      <p:bldP spid="2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3" name="Shape 314"/>
          <p:cNvPicPr preferRelativeResize="0"/>
          <p:nvPr/>
        </p:nvPicPr>
        <p:blipFill>
          <a:blip r:embed="rId3"/>
          <a:stretch>
            <a:fillRect/>
          </a:stretch>
        </p:blipFill>
        <p:spPr>
          <a:xfrm>
            <a:off x="228600" y="354153"/>
            <a:ext cx="5361814" cy="946199"/>
          </a:xfrm>
          <a:prstGeom prst="rect">
            <a:avLst/>
          </a:prstGeom>
          <a:noFill/>
          <a:ln>
            <a:noFill/>
          </a:ln>
        </p:spPr>
      </p:pic>
      <p:sp>
        <p:nvSpPr>
          <p:cNvPr id="4" name="Shape 316"/>
          <p:cNvSpPr txBox="1"/>
          <p:nvPr/>
        </p:nvSpPr>
        <p:spPr>
          <a:xfrm>
            <a:off x="5486400" y="305271"/>
            <a:ext cx="3581400" cy="99508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6000" b="1" dirty="0">
                <a:solidFill>
                  <a:srgbClr val="F3B909"/>
                </a:solidFill>
                <a:latin typeface="Gotham Bold"/>
                <a:ea typeface="Montserrat"/>
                <a:cs typeface="Gotham Bold"/>
                <a:sym typeface="Montserrat"/>
              </a:rPr>
              <a:t>MISSION</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95893"/>
            <a:ext cx="7758881"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553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21 at 12.55.40 PM (2).png"/>
          <p:cNvPicPr>
            <a:picLocks noChangeAspect="1"/>
          </p:cNvPicPr>
          <p:nvPr/>
        </p:nvPicPr>
        <p:blipFill rotWithShape="1">
          <a:blip r:embed="rId2">
            <a:extLst>
              <a:ext uri="{28A0092B-C50C-407E-A947-70E740481C1C}">
                <a14:useLocalDpi xmlns:a14="http://schemas.microsoft.com/office/drawing/2010/main" val="0"/>
              </a:ext>
            </a:extLst>
          </a:blip>
          <a:srcRect l="12500" r="12493"/>
          <a:stretch/>
        </p:blipFill>
        <p:spPr>
          <a:xfrm>
            <a:off x="-1" y="610"/>
            <a:ext cx="9144001" cy="6857389"/>
          </a:xfrm>
          <a:prstGeom prst="rect">
            <a:avLst/>
          </a:prstGeom>
        </p:spPr>
      </p:pic>
    </p:spTree>
    <p:extLst>
      <p:ext uri="{BB962C8B-B14F-4D97-AF65-F5344CB8AC3E}">
        <p14:creationId xmlns:p14="http://schemas.microsoft.com/office/powerpoint/2010/main" val="8164003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Shape 428"/>
          <p:cNvPicPr preferRelativeResize="0"/>
          <p:nvPr/>
        </p:nvPicPr>
        <p:blipFill rotWithShape="1">
          <a:blip r:embed="rId3"/>
          <a:srcRect/>
          <a:stretch/>
        </p:blipFill>
        <p:spPr>
          <a:xfrm>
            <a:off x="609600" y="1457323"/>
            <a:ext cx="3778250" cy="2476500"/>
          </a:xfrm>
          <a:prstGeom prst="rect">
            <a:avLst/>
          </a:prstGeom>
          <a:noFill/>
          <a:ln>
            <a:noFill/>
          </a:ln>
        </p:spPr>
      </p:pic>
      <p:sp>
        <p:nvSpPr>
          <p:cNvPr id="430" name="Shape 430"/>
          <p:cNvSpPr txBox="1"/>
          <p:nvPr/>
        </p:nvSpPr>
        <p:spPr>
          <a:xfrm>
            <a:off x="3427412" y="995362"/>
            <a:ext cx="2992437"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2400" b="1" i="0" u="none" strike="noStrike" cap="none" baseline="0">
                <a:solidFill>
                  <a:srgbClr val="FFFFFF"/>
                </a:solidFill>
                <a:latin typeface="Times New Roman"/>
                <a:ea typeface="Times New Roman"/>
                <a:cs typeface="Times New Roman"/>
                <a:sym typeface="Times New Roman"/>
                <a:rtl val="0"/>
              </a:rPr>
              <a:t>ANTES / BEFORE</a:t>
            </a:r>
          </a:p>
        </p:txBody>
      </p:sp>
      <p:pic>
        <p:nvPicPr>
          <p:cNvPr id="431" name="Shape 431"/>
          <p:cNvPicPr preferRelativeResize="0"/>
          <p:nvPr/>
        </p:nvPicPr>
        <p:blipFill rotWithShape="1">
          <a:blip r:embed="rId4"/>
          <a:srcRect/>
          <a:stretch/>
        </p:blipFill>
        <p:spPr>
          <a:xfrm>
            <a:off x="4572000" y="1457322"/>
            <a:ext cx="4114800" cy="5172077"/>
          </a:xfrm>
          <a:prstGeom prst="rect">
            <a:avLst/>
          </a:prstGeom>
          <a:noFill/>
          <a:ln>
            <a:noFill/>
          </a:ln>
        </p:spPr>
      </p:pic>
      <p:pic>
        <p:nvPicPr>
          <p:cNvPr id="432" name="Shape 432"/>
          <p:cNvPicPr preferRelativeResize="0"/>
          <p:nvPr/>
        </p:nvPicPr>
        <p:blipFill rotWithShape="1">
          <a:blip r:embed="rId5"/>
          <a:srcRect/>
          <a:stretch/>
        </p:blipFill>
        <p:spPr>
          <a:xfrm>
            <a:off x="609600" y="4114800"/>
            <a:ext cx="3778250" cy="2536825"/>
          </a:xfrm>
          <a:prstGeom prst="rect">
            <a:avLst/>
          </a:prstGeom>
          <a:noFill/>
          <a:ln>
            <a:noFill/>
          </a:ln>
        </p:spPr>
      </p:pic>
      <p:sp>
        <p:nvSpPr>
          <p:cNvPr id="9" name="Shape 277"/>
          <p:cNvSpPr txBox="1"/>
          <p:nvPr/>
        </p:nvSpPr>
        <p:spPr>
          <a:xfrm>
            <a:off x="5486400" y="314589"/>
            <a:ext cx="3763051" cy="985763"/>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000000"/>
              </a:buClr>
              <a:buSzPct val="25000"/>
              <a:buFont typeface="Helvetica Neue"/>
              <a:buNone/>
            </a:pPr>
            <a:r>
              <a:rPr lang="en-US" sz="6000" b="1" spc="300" dirty="0">
                <a:solidFill>
                  <a:srgbClr val="F3B909"/>
                </a:solidFill>
                <a:latin typeface="Gotham Bold"/>
                <a:ea typeface="Montserrat"/>
                <a:cs typeface="Gotham Bold"/>
                <a:sym typeface="Montserrat"/>
              </a:rPr>
              <a:t>BEFORE</a:t>
            </a:r>
          </a:p>
        </p:txBody>
      </p:sp>
      <p:pic>
        <p:nvPicPr>
          <p:cNvPr id="10" name="Shape 314"/>
          <p:cNvPicPr preferRelativeResize="0"/>
          <p:nvPr/>
        </p:nvPicPr>
        <p:blipFill>
          <a:blip r:embed="rId6"/>
          <a:stretch>
            <a:fillRect/>
          </a:stretch>
        </p:blipFill>
        <p:spPr>
          <a:xfrm>
            <a:off x="228600" y="354153"/>
            <a:ext cx="5361814" cy="946199"/>
          </a:xfrm>
          <a:prstGeom prst="rect">
            <a:avLst/>
          </a:prstGeom>
          <a:noFill/>
          <a:ln>
            <a:noFill/>
          </a:ln>
        </p:spPr>
      </p:pic>
    </p:spTree>
    <p:extLst>
      <p:ext uri="{BB962C8B-B14F-4D97-AF65-F5344CB8AC3E}">
        <p14:creationId xmlns:p14="http://schemas.microsoft.com/office/powerpoint/2010/main" val="53789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srcRect/>
          <a:stretch/>
        </p:blipFill>
        <p:spPr>
          <a:xfrm>
            <a:off x="457200" y="4191000"/>
            <a:ext cx="4051296" cy="2463799"/>
          </a:xfrm>
          <a:prstGeom prst="rect">
            <a:avLst/>
          </a:prstGeom>
          <a:noFill/>
          <a:ln>
            <a:noFill/>
          </a:ln>
        </p:spPr>
      </p:pic>
      <p:pic>
        <p:nvPicPr>
          <p:cNvPr id="440" name="Shape 440"/>
          <p:cNvPicPr preferRelativeResize="0"/>
          <p:nvPr/>
        </p:nvPicPr>
        <p:blipFill rotWithShape="1">
          <a:blip r:embed="rId4"/>
          <a:srcRect/>
          <a:stretch/>
        </p:blipFill>
        <p:spPr>
          <a:xfrm>
            <a:off x="457200" y="1524000"/>
            <a:ext cx="4051296" cy="2463799"/>
          </a:xfrm>
          <a:prstGeom prst="rect">
            <a:avLst/>
          </a:prstGeom>
          <a:noFill/>
          <a:ln>
            <a:noFill/>
          </a:ln>
        </p:spPr>
      </p:pic>
      <p:pic>
        <p:nvPicPr>
          <p:cNvPr id="441" name="Shape 441"/>
          <p:cNvPicPr preferRelativeResize="0"/>
          <p:nvPr/>
        </p:nvPicPr>
        <p:blipFill rotWithShape="1">
          <a:blip r:embed="rId5"/>
          <a:srcRect l="12647"/>
          <a:stretch/>
        </p:blipFill>
        <p:spPr>
          <a:xfrm>
            <a:off x="4724400" y="1523999"/>
            <a:ext cx="4038600" cy="3898899"/>
          </a:xfrm>
          <a:prstGeom prst="rect">
            <a:avLst/>
          </a:prstGeom>
          <a:noFill/>
          <a:ln>
            <a:noFill/>
          </a:ln>
        </p:spPr>
      </p:pic>
      <p:sp>
        <p:nvSpPr>
          <p:cNvPr id="7" name="Shape 264"/>
          <p:cNvSpPr txBox="1"/>
          <p:nvPr/>
        </p:nvSpPr>
        <p:spPr>
          <a:xfrm>
            <a:off x="5604269" y="320652"/>
            <a:ext cx="3390742" cy="101319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000000"/>
              </a:buClr>
              <a:buSzPct val="25000"/>
              <a:buFont typeface="Helvetica Neue"/>
              <a:buNone/>
            </a:pPr>
            <a:r>
              <a:rPr lang="en-US" sz="6000" b="1" spc="300" dirty="0">
                <a:solidFill>
                  <a:srgbClr val="F3B909"/>
                </a:solidFill>
                <a:latin typeface="Gotham Bold"/>
                <a:ea typeface="Montserrat"/>
                <a:cs typeface="Gotham Bold"/>
                <a:sym typeface="Montserrat"/>
              </a:rPr>
              <a:t>TODAY</a:t>
            </a:r>
          </a:p>
        </p:txBody>
      </p:sp>
      <p:pic>
        <p:nvPicPr>
          <p:cNvPr id="8" name="Shape 314"/>
          <p:cNvPicPr preferRelativeResize="0"/>
          <p:nvPr/>
        </p:nvPicPr>
        <p:blipFill>
          <a:blip r:embed="rId6"/>
          <a:stretch>
            <a:fillRect/>
          </a:stretch>
        </p:blipFill>
        <p:spPr>
          <a:xfrm>
            <a:off x="228600" y="354153"/>
            <a:ext cx="5361814" cy="946199"/>
          </a:xfrm>
          <a:prstGeom prst="rect">
            <a:avLst/>
          </a:prstGeom>
          <a:noFill/>
          <a:ln>
            <a:noFill/>
          </a:ln>
        </p:spPr>
      </p:pic>
      <p:sp>
        <p:nvSpPr>
          <p:cNvPr id="3" name="TextBox 2"/>
          <p:cNvSpPr txBox="1"/>
          <p:nvPr/>
        </p:nvSpPr>
        <p:spPr>
          <a:xfrm>
            <a:off x="4710954" y="5084475"/>
            <a:ext cx="803669" cy="307777"/>
          </a:xfrm>
          <a:prstGeom prst="rect">
            <a:avLst/>
          </a:prstGeom>
          <a:noFill/>
        </p:spPr>
        <p:txBody>
          <a:bodyPr wrap="square" rtlCol="0">
            <a:spAutoFit/>
          </a:bodyPr>
          <a:lstStyle/>
          <a:p>
            <a:r>
              <a:rPr lang="en-US" dirty="0" smtClean="0">
                <a:solidFill>
                  <a:schemeClr val="bg1"/>
                </a:solidFill>
              </a:rPr>
              <a:t>2007</a:t>
            </a:r>
            <a:endParaRPr lang="en-US" dirty="0">
              <a:solidFill>
                <a:schemeClr val="bg1"/>
              </a:solidFill>
            </a:endParaRPr>
          </a:p>
        </p:txBody>
      </p:sp>
      <p:sp>
        <p:nvSpPr>
          <p:cNvPr id="9" name="TextBox 8"/>
          <p:cNvSpPr txBox="1"/>
          <p:nvPr/>
        </p:nvSpPr>
        <p:spPr>
          <a:xfrm>
            <a:off x="3803308" y="6317139"/>
            <a:ext cx="803669" cy="369332"/>
          </a:xfrm>
          <a:prstGeom prst="rect">
            <a:avLst/>
          </a:prstGeom>
          <a:noFill/>
        </p:spPr>
        <p:txBody>
          <a:bodyPr wrap="square" rtlCol="0">
            <a:spAutoFit/>
          </a:bodyPr>
          <a:lstStyle/>
          <a:p>
            <a:r>
              <a:rPr lang="en-US" dirty="0" smtClean="0">
                <a:solidFill>
                  <a:schemeClr val="bg1"/>
                </a:solidFill>
              </a:rPr>
              <a:t> 2010</a:t>
            </a:r>
            <a:endParaRPr lang="en-US" dirty="0">
              <a:solidFill>
                <a:schemeClr val="bg1"/>
              </a:solidFill>
            </a:endParaRPr>
          </a:p>
        </p:txBody>
      </p:sp>
      <p:sp>
        <p:nvSpPr>
          <p:cNvPr id="2" name="TextBox 1"/>
          <p:cNvSpPr txBox="1"/>
          <p:nvPr/>
        </p:nvSpPr>
        <p:spPr>
          <a:xfrm>
            <a:off x="3865518" y="3665081"/>
            <a:ext cx="685800" cy="369332"/>
          </a:xfrm>
          <a:prstGeom prst="rect">
            <a:avLst/>
          </a:prstGeom>
          <a:noFill/>
        </p:spPr>
        <p:txBody>
          <a:bodyPr wrap="square" rtlCol="0">
            <a:spAutoFit/>
          </a:bodyPr>
          <a:lstStyle/>
          <a:p>
            <a:r>
              <a:rPr lang="en-US" dirty="0" smtClean="0">
                <a:solidFill>
                  <a:schemeClr val="bg1"/>
                </a:solidFill>
              </a:rPr>
              <a:t>1993</a:t>
            </a:r>
            <a:endParaRPr lang="en-US" dirty="0">
              <a:solidFill>
                <a:schemeClr val="bg1"/>
              </a:solidFill>
            </a:endParaRPr>
          </a:p>
        </p:txBody>
      </p:sp>
    </p:spTree>
    <p:extLst>
      <p:ext uri="{BB962C8B-B14F-4D97-AF65-F5344CB8AC3E}">
        <p14:creationId xmlns:p14="http://schemas.microsoft.com/office/powerpoint/2010/main" val="89864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7" name="Shape 264"/>
          <p:cNvSpPr txBox="1"/>
          <p:nvPr/>
        </p:nvSpPr>
        <p:spPr>
          <a:xfrm>
            <a:off x="5604269" y="320652"/>
            <a:ext cx="3390742" cy="101319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000000"/>
              </a:buClr>
              <a:buSzPct val="25000"/>
              <a:buFont typeface="Helvetica Neue"/>
              <a:buNone/>
            </a:pPr>
            <a:r>
              <a:rPr lang="en-US" sz="5400" b="1" spc="300" dirty="0" smtClean="0">
                <a:solidFill>
                  <a:srgbClr val="F3B909"/>
                </a:solidFill>
                <a:latin typeface="Gotham Bold"/>
                <a:ea typeface="Montserrat"/>
                <a:cs typeface="Gotham Bold"/>
                <a:sym typeface="Montserrat"/>
              </a:rPr>
              <a:t>FUTURE</a:t>
            </a:r>
            <a:endParaRPr lang="en-US" sz="5400" b="1" spc="300" dirty="0">
              <a:solidFill>
                <a:srgbClr val="F3B909"/>
              </a:solidFill>
              <a:latin typeface="Gotham Bold"/>
              <a:ea typeface="Montserrat"/>
              <a:cs typeface="Gotham Bold"/>
              <a:sym typeface="Montserrat"/>
            </a:endParaRPr>
          </a:p>
        </p:txBody>
      </p:sp>
      <p:pic>
        <p:nvPicPr>
          <p:cNvPr id="8" name="Shape 314"/>
          <p:cNvPicPr preferRelativeResize="0"/>
          <p:nvPr/>
        </p:nvPicPr>
        <p:blipFill>
          <a:blip r:embed="rId3"/>
          <a:stretch>
            <a:fillRect/>
          </a:stretch>
        </p:blipFill>
        <p:spPr>
          <a:xfrm>
            <a:off x="228600" y="354153"/>
            <a:ext cx="5361814" cy="946199"/>
          </a:xfrm>
          <a:prstGeom prst="rect">
            <a:avLst/>
          </a:prstGeom>
          <a:noFill/>
          <a:ln>
            <a:noFill/>
          </a:ln>
        </p:spPr>
      </p:pic>
      <p:pic>
        <p:nvPicPr>
          <p:cNvPr id="4" name="Picture 3" descr="satindoll.jpg"/>
          <p:cNvPicPr>
            <a:picLocks noChangeAspect="1"/>
          </p:cNvPicPr>
          <p:nvPr/>
        </p:nvPicPr>
        <p:blipFill rotWithShape="1">
          <a:blip r:embed="rId4">
            <a:extLst>
              <a:ext uri="{28A0092B-C50C-407E-A947-70E740481C1C}">
                <a14:useLocalDpi xmlns:a14="http://schemas.microsoft.com/office/drawing/2010/main" val="0"/>
              </a:ext>
            </a:extLst>
          </a:blip>
          <a:srcRect b="9016"/>
          <a:stretch/>
        </p:blipFill>
        <p:spPr>
          <a:xfrm>
            <a:off x="502919" y="1452582"/>
            <a:ext cx="8148021" cy="4942242"/>
          </a:xfrm>
          <a:prstGeom prst="rect">
            <a:avLst/>
          </a:prstGeom>
        </p:spPr>
      </p:pic>
    </p:spTree>
    <p:extLst>
      <p:ext uri="{BB962C8B-B14F-4D97-AF65-F5344CB8AC3E}">
        <p14:creationId xmlns:p14="http://schemas.microsoft.com/office/powerpoint/2010/main" val="53049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2" name="Picture 1" descr="_MG_2776.JPG"/>
          <p:cNvPicPr>
            <a:picLocks noChangeAspect="1"/>
          </p:cNvPicPr>
          <p:nvPr/>
        </p:nvPicPr>
        <p:blipFill rotWithShape="1">
          <a:blip r:embed="rId3">
            <a:extLst>
              <a:ext uri="{28A0092B-C50C-407E-A947-70E740481C1C}">
                <a14:useLocalDpi xmlns:a14="http://schemas.microsoft.com/office/drawing/2010/main" val="0"/>
              </a:ext>
            </a:extLst>
          </a:blip>
          <a:srcRect l="36907" r="20858"/>
          <a:stretch/>
        </p:blipFill>
        <p:spPr>
          <a:xfrm>
            <a:off x="4799263" y="0"/>
            <a:ext cx="4344738" cy="6858000"/>
          </a:xfrm>
          <a:prstGeom prst="rect">
            <a:avLst/>
          </a:prstGeom>
        </p:spPr>
      </p:pic>
      <p:sp>
        <p:nvSpPr>
          <p:cNvPr id="377" name="Shape 377"/>
          <p:cNvSpPr txBox="1"/>
          <p:nvPr/>
        </p:nvSpPr>
        <p:spPr>
          <a:xfrm>
            <a:off x="0" y="76200"/>
            <a:ext cx="4805099" cy="1066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5400" b="1" dirty="0">
                <a:latin typeface="Gotham Bold"/>
                <a:ea typeface="Montserrat"/>
                <a:cs typeface="Gotham Bold"/>
                <a:sym typeface="Montserrat"/>
              </a:rPr>
              <a:t>PROGRAMS</a:t>
            </a:r>
          </a:p>
        </p:txBody>
      </p:sp>
      <p:sp>
        <p:nvSpPr>
          <p:cNvPr id="380" name="Shape 380"/>
          <p:cNvSpPr txBox="1"/>
          <p:nvPr/>
        </p:nvSpPr>
        <p:spPr>
          <a:xfrm>
            <a:off x="1066800" y="1799425"/>
            <a:ext cx="3453849" cy="453489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Clr>
                <a:srgbClr val="000000"/>
              </a:buClr>
              <a:buSzPct val="25000"/>
              <a:buFont typeface="Helvetica Neue"/>
              <a:buNone/>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a:t>
            </a:r>
            <a:r>
              <a:rPr lang="en-US" sz="2400" b="1" dirty="0" smtClean="0">
                <a:latin typeface="Gotham Bold"/>
                <a:ea typeface="Montserrat"/>
                <a:cs typeface="Gotham Bold"/>
                <a:sym typeface="Montserrat"/>
              </a:rPr>
              <a:t>GALLERIES</a:t>
            </a:r>
            <a:endParaRPr lang="en-US" sz="2400" b="1" dirty="0">
              <a:latin typeface="Gotham Bold"/>
              <a:ea typeface="Montserrat"/>
              <a:cs typeface="Gotham Bold"/>
              <a:sym typeface="Montserrat"/>
            </a:endParaRP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a:t>
            </a:r>
            <a:r>
              <a:rPr lang="en-US" sz="2400" b="1" dirty="0" smtClean="0">
                <a:latin typeface="Gotham Bold"/>
                <a:ea typeface="Montserrat"/>
                <a:cs typeface="Gotham Bold"/>
                <a:sym typeface="Montserrat"/>
              </a:rPr>
              <a:t>LIVE ARTS</a:t>
            </a:r>
            <a:endParaRPr lang="en-US" sz="2400" b="1" dirty="0">
              <a:latin typeface="Gotham Bold"/>
              <a:ea typeface="Montserrat"/>
              <a:cs typeface="Gotham Bold"/>
              <a:sym typeface="Montserrat"/>
            </a:endParaRP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a:t>
            </a:r>
            <a:r>
              <a:rPr lang="en-US" sz="2400" b="1" dirty="0" smtClean="0">
                <a:latin typeface="Gotham Bold"/>
                <a:ea typeface="Montserrat"/>
                <a:cs typeface="Gotham Bold"/>
                <a:sym typeface="Montserrat"/>
              </a:rPr>
              <a:t>AS220 YOUTH</a:t>
            </a:r>
            <a:endParaRPr lang="en-US" sz="2400" b="1" dirty="0">
              <a:latin typeface="Gotham Bold"/>
              <a:ea typeface="Montserrat"/>
              <a:cs typeface="Gotham Bold"/>
              <a:sym typeface="Montserrat"/>
            </a:endParaRP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INDUSTRIES</a:t>
            </a: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smtClean="0">
                <a:solidFill>
                  <a:srgbClr val="F3B909"/>
                </a:solidFill>
                <a:latin typeface="Gotham Bold"/>
                <a:ea typeface="Montserrat"/>
                <a:cs typeface="Gotham Bold"/>
                <a:sym typeface="Montserrat"/>
              </a:rPr>
              <a:t>+</a:t>
            </a:r>
            <a:r>
              <a:rPr lang="en-US" sz="2400" b="1" dirty="0" smtClean="0">
                <a:latin typeface="Gotham Bold"/>
                <a:ea typeface="Montserrat"/>
                <a:cs typeface="Gotham Bold"/>
                <a:sym typeface="Montserrat"/>
              </a:rPr>
              <a:t> LIVE/WORK</a:t>
            </a:r>
            <a:endParaRPr lang="en-US" sz="2400" b="1" dirty="0">
              <a:latin typeface="Gotham Bold"/>
              <a:ea typeface="Montserrat"/>
              <a:cs typeface="Gotham Bold"/>
              <a:sym typeface="Montserrat"/>
            </a:endParaRP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FOO(D) &amp; THE BAR</a:t>
            </a: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a:t>
            </a:r>
            <a:r>
              <a:rPr lang="en-US" sz="2400" b="1" dirty="0" smtClean="0">
                <a:latin typeface="Gotham Bold"/>
                <a:ea typeface="Montserrat"/>
                <a:cs typeface="Gotham Bold"/>
                <a:sym typeface="Montserrat"/>
              </a:rPr>
              <a:t>FOO FEST</a:t>
            </a:r>
            <a:endParaRPr lang="en-US" sz="2400" b="1" dirty="0">
              <a:latin typeface="Gotham Bold"/>
              <a:ea typeface="Montserrat"/>
              <a:cs typeface="Gotham Bold"/>
              <a:sym typeface="Montserrat"/>
            </a:endParaRPr>
          </a:p>
          <a:p>
            <a:pPr marL="0" marR="0" lvl="0" indent="0" algn="ctr"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p:txBody>
      </p:sp>
      <p:sp>
        <p:nvSpPr>
          <p:cNvPr id="3" name="Rectangle 2"/>
          <p:cNvSpPr/>
          <p:nvPr/>
        </p:nvSpPr>
        <p:spPr>
          <a:xfrm>
            <a:off x="0" y="1066800"/>
            <a:ext cx="4419600" cy="152400"/>
          </a:xfrm>
          <a:prstGeom prst="rect">
            <a:avLst/>
          </a:prstGeom>
          <a:solidFill>
            <a:srgbClr val="F3B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75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Shape 460"/>
          <p:cNvPicPr preferRelativeResize="0"/>
          <p:nvPr/>
        </p:nvPicPr>
        <p:blipFill rotWithShape="1">
          <a:blip r:embed="rId3"/>
          <a:srcRect/>
          <a:stretch/>
        </p:blipFill>
        <p:spPr>
          <a:xfrm>
            <a:off x="0" y="0"/>
            <a:ext cx="3814223" cy="2859000"/>
          </a:xfrm>
          <a:prstGeom prst="rect">
            <a:avLst/>
          </a:prstGeom>
          <a:noFill/>
          <a:ln>
            <a:noFill/>
          </a:ln>
        </p:spPr>
      </p:pic>
      <p:pic>
        <p:nvPicPr>
          <p:cNvPr id="461" name="Shape 461"/>
          <p:cNvPicPr preferRelativeResize="0"/>
          <p:nvPr/>
        </p:nvPicPr>
        <p:blipFill rotWithShape="1">
          <a:blip r:embed="rId4"/>
          <a:srcRect/>
          <a:stretch/>
        </p:blipFill>
        <p:spPr>
          <a:xfrm>
            <a:off x="6283450" y="0"/>
            <a:ext cx="2860548" cy="2858998"/>
          </a:xfrm>
          <a:prstGeom prst="rect">
            <a:avLst/>
          </a:prstGeom>
          <a:noFill/>
          <a:ln>
            <a:noFill/>
          </a:ln>
        </p:spPr>
      </p:pic>
      <p:pic>
        <p:nvPicPr>
          <p:cNvPr id="462" name="Shape 462"/>
          <p:cNvPicPr preferRelativeResize="0"/>
          <p:nvPr/>
        </p:nvPicPr>
        <p:blipFill rotWithShape="1">
          <a:blip r:embed="rId5"/>
          <a:srcRect/>
          <a:stretch/>
        </p:blipFill>
        <p:spPr>
          <a:xfrm>
            <a:off x="3276600" y="0"/>
            <a:ext cx="3006851" cy="2859000"/>
          </a:xfrm>
          <a:prstGeom prst="rect">
            <a:avLst/>
          </a:prstGeom>
          <a:noFill/>
          <a:ln>
            <a:noFill/>
          </a:ln>
        </p:spPr>
      </p:pic>
      <p:sp>
        <p:nvSpPr>
          <p:cNvPr id="463" name="Shape 463"/>
          <p:cNvSpPr txBox="1">
            <a:spLocks noGrp="1"/>
          </p:cNvSpPr>
          <p:nvPr>
            <p:ph type="title"/>
          </p:nvPr>
        </p:nvSpPr>
        <p:spPr>
          <a:xfrm>
            <a:off x="0" y="2859000"/>
            <a:ext cx="9144000" cy="142109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a:solidFill>
                  <a:srgbClr val="000000"/>
                </a:solidFill>
                <a:latin typeface="Montserrat"/>
                <a:ea typeface="Montserrat"/>
                <a:cs typeface="Montserrat"/>
                <a:sym typeface="Montserrat"/>
                <a:rtl val="0"/>
              </a:rPr>
              <a:t>GALLERIES</a:t>
            </a:r>
          </a:p>
        </p:txBody>
      </p:sp>
      <p:pic>
        <p:nvPicPr>
          <p:cNvPr id="464" name="Shape 464"/>
          <p:cNvPicPr preferRelativeResize="0"/>
          <p:nvPr/>
        </p:nvPicPr>
        <p:blipFill rotWithShape="1">
          <a:blip r:embed="rId6"/>
          <a:srcRect l="8999" r="2000"/>
          <a:stretch/>
        </p:blipFill>
        <p:spPr>
          <a:xfrm>
            <a:off x="0" y="3886200"/>
            <a:ext cx="9143998" cy="2971801"/>
          </a:xfrm>
          <a:prstGeom prst="rect">
            <a:avLst/>
          </a:prstGeom>
          <a:noFill/>
          <a:ln>
            <a:noFill/>
          </a:ln>
        </p:spPr>
      </p:pic>
    </p:spTree>
    <p:extLst>
      <p:ext uri="{BB962C8B-B14F-4D97-AF65-F5344CB8AC3E}">
        <p14:creationId xmlns:p14="http://schemas.microsoft.com/office/powerpoint/2010/main" val="29699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Shape 470"/>
          <p:cNvSpPr txBox="1">
            <a:spLocks noGrp="1"/>
          </p:cNvSpPr>
          <p:nvPr>
            <p:ph type="title"/>
          </p:nvPr>
        </p:nvSpPr>
        <p:spPr>
          <a:xfrm>
            <a:off x="-243501" y="2867475"/>
            <a:ext cx="9639600" cy="142109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smtClean="0">
                <a:solidFill>
                  <a:srgbClr val="000000"/>
                </a:solidFill>
                <a:latin typeface="Montserrat"/>
                <a:ea typeface="Montserrat"/>
                <a:cs typeface="Montserrat"/>
                <a:sym typeface="Montserrat"/>
                <a:rtl val="0"/>
              </a:rPr>
              <a:t>LIVE ARTS</a:t>
            </a:r>
            <a:endParaRPr lang="en-US" sz="5400" b="1" i="0" u="none" strike="noStrike" cap="none" baseline="0" dirty="0">
              <a:solidFill>
                <a:srgbClr val="000000"/>
              </a:solidFill>
              <a:latin typeface="Montserrat"/>
              <a:ea typeface="Montserrat"/>
              <a:cs typeface="Montserrat"/>
              <a:sym typeface="Montserrat"/>
              <a:rtl val="0"/>
            </a:endParaRPr>
          </a:p>
        </p:txBody>
      </p:sp>
      <p:pic>
        <p:nvPicPr>
          <p:cNvPr id="471" name="Shape 471"/>
          <p:cNvPicPr preferRelativeResize="0"/>
          <p:nvPr/>
        </p:nvPicPr>
        <p:blipFill rotWithShape="1">
          <a:blip r:embed="rId3"/>
          <a:srcRect b="5038"/>
          <a:stretch/>
        </p:blipFill>
        <p:spPr>
          <a:xfrm>
            <a:off x="-29000" y="3962400"/>
            <a:ext cx="2357758" cy="2914118"/>
          </a:xfrm>
          <a:prstGeom prst="rect">
            <a:avLst/>
          </a:prstGeom>
          <a:noFill/>
          <a:ln>
            <a:noFill/>
          </a:ln>
        </p:spPr>
      </p:pic>
      <p:pic>
        <p:nvPicPr>
          <p:cNvPr id="472" name="Shape 472"/>
          <p:cNvPicPr preferRelativeResize="0"/>
          <p:nvPr/>
        </p:nvPicPr>
        <p:blipFill rotWithShape="1">
          <a:blip r:embed="rId4"/>
          <a:srcRect l="15159" t="18423" r="12930" b="8128"/>
          <a:stretch/>
        </p:blipFill>
        <p:spPr>
          <a:xfrm>
            <a:off x="2328758" y="3962400"/>
            <a:ext cx="3749040" cy="2914118"/>
          </a:xfrm>
          <a:prstGeom prst="rect">
            <a:avLst/>
          </a:prstGeom>
          <a:noFill/>
          <a:ln>
            <a:noFill/>
          </a:ln>
        </p:spPr>
      </p:pic>
      <p:pic>
        <p:nvPicPr>
          <p:cNvPr id="473" name="Shape 473"/>
          <p:cNvPicPr preferRelativeResize="0"/>
          <p:nvPr/>
        </p:nvPicPr>
        <p:blipFill rotWithShape="1">
          <a:blip r:embed="rId5"/>
          <a:srcRect/>
          <a:stretch/>
        </p:blipFill>
        <p:spPr>
          <a:xfrm>
            <a:off x="6077800" y="3962400"/>
            <a:ext cx="3089688" cy="2914118"/>
          </a:xfrm>
          <a:prstGeom prst="rect">
            <a:avLst/>
          </a:prstGeom>
          <a:noFill/>
          <a:ln>
            <a:noFill/>
          </a:ln>
        </p:spPr>
      </p:pic>
      <p:pic>
        <p:nvPicPr>
          <p:cNvPr id="1026" name="Picture 2" descr="C:\Users\shey\Desktop\_mg_1490.jpg"/>
          <p:cNvPicPr>
            <a:picLocks noChangeAspect="1" noChangeArrowheads="1"/>
          </p:cNvPicPr>
          <p:nvPr/>
        </p:nvPicPr>
        <p:blipFill rotWithShape="1">
          <a:blip r:embed="rId6">
            <a:extLst>
              <a:ext uri="{28A0092B-C50C-407E-A947-70E740481C1C}">
                <a14:useLocalDpi xmlns:a14="http://schemas.microsoft.com/office/drawing/2010/main" val="0"/>
              </a:ext>
            </a:extLst>
          </a:blip>
          <a:srcRect t="8747" b="18369"/>
          <a:stretch/>
        </p:blipFill>
        <p:spPr bwMode="auto">
          <a:xfrm>
            <a:off x="1" y="0"/>
            <a:ext cx="91674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1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170" name="Picture 2" descr="C:\Users\AS220\Desktop\14453618805_f3745cdba4_z (1).jpg"/>
          <p:cNvPicPr>
            <a:picLocks noChangeAspect="1" noChangeArrowheads="1"/>
          </p:cNvPicPr>
          <p:nvPr/>
        </p:nvPicPr>
        <p:blipFill rotWithShape="1">
          <a:blip r:embed="rId3">
            <a:extLst>
              <a:ext uri="{28A0092B-C50C-407E-A947-70E740481C1C}">
                <a14:useLocalDpi xmlns:a14="http://schemas.microsoft.com/office/drawing/2010/main" val="0"/>
              </a:ext>
            </a:extLst>
          </a:blip>
          <a:srcRect t="25302" b="4333"/>
          <a:stretch/>
        </p:blipFill>
        <p:spPr bwMode="auto">
          <a:xfrm>
            <a:off x="3450599" y="457200"/>
            <a:ext cx="5693401" cy="3276600"/>
          </a:xfrm>
          <a:prstGeom prst="rect">
            <a:avLst/>
          </a:prstGeom>
          <a:noFill/>
          <a:extLst>
            <a:ext uri="{909E8E84-426E-40dd-AFC4-6F175D3DCCD1}">
              <a14:hiddenFill xmlns:a14="http://schemas.microsoft.com/office/drawing/2010/main">
                <a:solidFill>
                  <a:srgbClr val="FFFFFF"/>
                </a:solidFill>
              </a14:hiddenFill>
            </a:ext>
          </a:extLst>
        </p:spPr>
      </p:pic>
      <p:sp>
        <p:nvSpPr>
          <p:cNvPr id="485" name="Shape 485"/>
          <p:cNvSpPr/>
          <p:nvPr/>
        </p:nvSpPr>
        <p:spPr>
          <a:xfrm>
            <a:off x="5799671" y="97884"/>
            <a:ext cx="3344329" cy="1159416"/>
          </a:xfrm>
          <a:prstGeom prst="rect">
            <a:avLst/>
          </a:prstGeom>
          <a:solidFill>
            <a:schemeClr val="lt1"/>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486" name="Shape 486"/>
          <p:cNvSpPr txBox="1">
            <a:spLocks noGrp="1"/>
          </p:cNvSpPr>
          <p:nvPr>
            <p:ph type="title"/>
          </p:nvPr>
        </p:nvSpPr>
        <p:spPr>
          <a:xfrm>
            <a:off x="6096000" y="23456"/>
            <a:ext cx="2590800" cy="177306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AS220 YOUTH</a:t>
            </a:r>
          </a:p>
        </p:txBody>
      </p:sp>
      <p:pic>
        <p:nvPicPr>
          <p:cNvPr id="7171" name="Picture 3" descr="C:\Users\AS220\Desktop\WhiteHouse-AS220-with-Michelle-Obama.jpg"/>
          <p:cNvPicPr>
            <a:picLocks noChangeAspect="1" noChangeArrowheads="1"/>
          </p:cNvPicPr>
          <p:nvPr/>
        </p:nvPicPr>
        <p:blipFill rotWithShape="1">
          <a:blip r:embed="rId4">
            <a:extLst>
              <a:ext uri="{28A0092B-C50C-407E-A947-70E740481C1C}">
                <a14:useLocalDpi xmlns:a14="http://schemas.microsoft.com/office/drawing/2010/main" val="0"/>
              </a:ext>
            </a:extLst>
          </a:blip>
          <a:srcRect t="14204"/>
          <a:stretch/>
        </p:blipFill>
        <p:spPr bwMode="auto">
          <a:xfrm>
            <a:off x="0" y="4648200"/>
            <a:ext cx="331677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S220\Desktop\carlos_bl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0599" y="3886200"/>
            <a:ext cx="5693401"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AS220\Desktop\unnam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48590"/>
            <a:ext cx="3316772" cy="21996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AS220\Desktop\performance-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 y="0"/>
            <a:ext cx="3316773" cy="246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136</TotalTime>
  <Words>599</Words>
  <Application>Microsoft Macintosh PowerPoint</Application>
  <PresentationFormat>On-screen Show (4:3)</PresentationFormat>
  <Paragraphs>93</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Theme</vt:lpstr>
      <vt:lpstr>PowerPoint Presentation</vt:lpstr>
      <vt:lpstr>PowerPoint Presentation</vt:lpstr>
      <vt:lpstr>PowerPoint Presentation</vt:lpstr>
      <vt:lpstr>PowerPoint Presentation</vt:lpstr>
      <vt:lpstr>PowerPoint Presentation</vt:lpstr>
      <vt:lpstr>PowerPoint Presentation</vt:lpstr>
      <vt:lpstr>GALLERIES</vt:lpstr>
      <vt:lpstr>LIVE ARTS</vt:lpstr>
      <vt:lpstr>AS220 YOUTH</vt:lpstr>
      <vt:lpstr>INDUSTRIES</vt:lpstr>
      <vt:lpstr>FAB ACADEMY</vt:lpstr>
      <vt:lpstr>LIVE/WORK</vt:lpstr>
      <vt:lpstr>FOO(D) &amp; THE BAR  </vt:lpstr>
      <vt:lpstr>FOO FEST</vt:lpstr>
      <vt:lpstr>YEARLY ACTIVITY</vt:lpstr>
      <vt:lpstr>Sustainability Through Engagement</vt:lpstr>
      <vt:lpstr>Engagement</vt:lpstr>
      <vt:lpstr>Sustaining Creative Communities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Pfenning</dc:creator>
  <cp:lastModifiedBy>Marina Pfenning</cp:lastModifiedBy>
  <cp:revision>9</cp:revision>
  <dcterms:created xsi:type="dcterms:W3CDTF">2015-03-27T15:17:09Z</dcterms:created>
  <dcterms:modified xsi:type="dcterms:W3CDTF">2015-05-13T18:45:19Z</dcterms:modified>
</cp:coreProperties>
</file>