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1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0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03E4-214E-4C66-9B88-3BE0292F6C90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2F8A9-B636-4A44-B1F4-38A36A261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54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03E4-214E-4C66-9B88-3BE0292F6C90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2F8A9-B636-4A44-B1F4-38A36A261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659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03E4-214E-4C66-9B88-3BE0292F6C90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2F8A9-B636-4A44-B1F4-38A36A261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825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03E4-214E-4C66-9B88-3BE0292F6C90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2F8A9-B636-4A44-B1F4-38A36A261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332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03E4-214E-4C66-9B88-3BE0292F6C90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2F8A9-B636-4A44-B1F4-38A36A261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592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03E4-214E-4C66-9B88-3BE0292F6C90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2F8A9-B636-4A44-B1F4-38A36A261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35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03E4-214E-4C66-9B88-3BE0292F6C90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2F8A9-B636-4A44-B1F4-38A36A261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402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03E4-214E-4C66-9B88-3BE0292F6C90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2F8A9-B636-4A44-B1F4-38A36A261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054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03E4-214E-4C66-9B88-3BE0292F6C90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2F8A9-B636-4A44-B1F4-38A36A261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844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03E4-214E-4C66-9B88-3BE0292F6C90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2F8A9-B636-4A44-B1F4-38A36A261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8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03E4-214E-4C66-9B88-3BE0292F6C90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2F8A9-B636-4A44-B1F4-38A36A261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556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203E4-214E-4C66-9B88-3BE0292F6C90}" type="datetimeFigureOut">
              <a:rPr lang="en-US" smtClean="0"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2F8A9-B636-4A44-B1F4-38A36A261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90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s://www.google.com/url?sa=i&amp;rct=j&amp;q=&amp;esrc=s&amp;frm=1&amp;source=images&amp;cd=&amp;cad=rja&amp;uact=8&amp;ved=0CAcQjRw&amp;url=https://play.google.com/store/apps/details?id%3Dcom.twitter.android&amp;ei=0CBRVayABo2TsQTrrICABA&amp;bvm=bv.92885102,d.cWc&amp;psig=AFQjCNE8oFOa6RsSGG7Etr5xME8nNyB7pA&amp;ust=1431466557420563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52400" y="762000"/>
            <a:ext cx="9448800" cy="457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76200" y="990600"/>
            <a:ext cx="9220200" cy="407489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315199" y="6354002"/>
            <a:ext cx="1744133" cy="40011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#</a:t>
            </a:r>
            <a:r>
              <a:rPr lang="en-US" sz="20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CESwmass</a:t>
            </a:r>
            <a:endParaRPr lang="en-US" sz="20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5410200"/>
            <a:ext cx="5715000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C165"/>
                </a:solidFill>
              </a:rPr>
              <a:t>Summit coordinated by members of the </a:t>
            </a:r>
          </a:p>
          <a:p>
            <a:r>
              <a:rPr lang="en-US" sz="2400" dirty="0" smtClean="0">
                <a:solidFill>
                  <a:srgbClr val="FFC165"/>
                </a:solidFill>
              </a:rPr>
              <a:t>Fostering Arts &amp; Culture Project and the Pioneer Valley Creative Economy Network</a:t>
            </a:r>
            <a:endParaRPr lang="en-US" sz="2400" dirty="0">
              <a:solidFill>
                <a:srgbClr val="FFC16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340439"/>
      </p:ext>
    </p:extLst>
  </p:cSld>
  <p:clrMapOvr>
    <a:masterClrMapping/>
  </p:clrMapOvr>
  <p:transition advClick="0" advTm="30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Today’s Program </a:t>
            </a:r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525963"/>
          </a:xfrm>
        </p:spPr>
        <p:txBody>
          <a:bodyPr>
            <a:noAutofit/>
          </a:bodyPr>
          <a:lstStyle/>
          <a:p>
            <a:pPr marL="0" indent="0">
              <a:spcBef>
                <a:spcPts val="800"/>
              </a:spcBef>
              <a:buNone/>
            </a:pPr>
            <a:r>
              <a:rPr lang="en-US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9:15 am     Welcome and Keynote 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11:00 am   Morning Panels: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	</a:t>
            </a:r>
            <a:r>
              <a:rPr lang="en-US" sz="2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 </a:t>
            </a:r>
            <a:r>
              <a:rPr lang="en-US" sz="2600" b="1" dirty="0" smtClean="0">
                <a:solidFill>
                  <a:srgbClr val="FFC165"/>
                </a:solidFill>
              </a:rPr>
              <a:t>Visibility</a:t>
            </a:r>
            <a:r>
              <a:rPr lang="en-US" sz="2600" dirty="0" smtClean="0">
                <a:solidFill>
                  <a:srgbClr val="FFC165"/>
                </a:solidFill>
              </a:rPr>
              <a:t> </a:t>
            </a:r>
            <a:r>
              <a:rPr lang="en-US" sz="2600" b="1" dirty="0" smtClean="0">
                <a:solidFill>
                  <a:srgbClr val="FFC165"/>
                </a:solidFill>
              </a:rPr>
              <a:t>Panel</a:t>
            </a:r>
            <a:r>
              <a:rPr lang="en-US" sz="2600" dirty="0" smtClean="0">
                <a:solidFill>
                  <a:srgbClr val="FFC165"/>
                </a:solidFill>
              </a:rPr>
              <a:t> </a:t>
            </a:r>
            <a:r>
              <a:rPr lang="en-US" sz="2600" i="1" dirty="0" smtClean="0">
                <a:solidFill>
                  <a:srgbClr val="FFC165"/>
                </a:solidFill>
              </a:rPr>
              <a:t>(Dining Commons)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	</a:t>
            </a:r>
            <a:r>
              <a:rPr lang="en-US" sz="2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       </a:t>
            </a:r>
            <a:r>
              <a:rPr lang="en-US" sz="2600" b="1" dirty="0" smtClean="0">
                <a:solidFill>
                  <a:srgbClr val="FFC165"/>
                </a:solidFill>
              </a:rPr>
              <a:t>Talent</a:t>
            </a:r>
            <a:r>
              <a:rPr lang="en-US" sz="2600" dirty="0" smtClean="0">
                <a:solidFill>
                  <a:srgbClr val="FFC165"/>
                </a:solidFill>
              </a:rPr>
              <a:t> </a:t>
            </a:r>
            <a:r>
              <a:rPr lang="en-US" sz="2600" b="1" dirty="0" smtClean="0">
                <a:solidFill>
                  <a:srgbClr val="FFC165"/>
                </a:solidFill>
              </a:rPr>
              <a:t>Panel</a:t>
            </a:r>
            <a:r>
              <a:rPr lang="en-US" sz="2600" dirty="0" smtClean="0">
                <a:solidFill>
                  <a:srgbClr val="FFC165"/>
                </a:solidFill>
              </a:rPr>
              <a:t> </a:t>
            </a:r>
            <a:r>
              <a:rPr lang="en-US" sz="2600" i="1" dirty="0" smtClean="0">
                <a:solidFill>
                  <a:srgbClr val="FFC165"/>
                </a:solidFill>
              </a:rPr>
              <a:t>(</a:t>
            </a:r>
            <a:r>
              <a:rPr lang="en-US" sz="2600" i="1" dirty="0" err="1" smtClean="0">
                <a:solidFill>
                  <a:srgbClr val="FFC165"/>
                </a:solidFill>
              </a:rPr>
              <a:t>Stinchfield</a:t>
            </a:r>
            <a:r>
              <a:rPr lang="en-US" sz="2600" i="1" dirty="0" smtClean="0">
                <a:solidFill>
                  <a:srgbClr val="FFC165"/>
                </a:solidFill>
              </a:rPr>
              <a:t> Lecture </a:t>
            </a:r>
            <a:r>
              <a:rPr lang="en-US" sz="2600" i="1" dirty="0" smtClean="0">
                <a:solidFill>
                  <a:srgbClr val="FFBF61"/>
                </a:solidFill>
              </a:rPr>
              <a:t>Hall)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12:30 pm   Lunch and Networking 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2:00 pm     Afternoon Panels: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	 </a:t>
            </a:r>
            <a:r>
              <a:rPr lang="en-US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     </a:t>
            </a:r>
            <a:r>
              <a:rPr lang="en-US" sz="2600" b="1" dirty="0" smtClean="0">
                <a:solidFill>
                  <a:srgbClr val="FFC165"/>
                </a:solidFill>
              </a:rPr>
              <a:t>Business Development/Access to Capital Panel</a:t>
            </a:r>
            <a:r>
              <a:rPr lang="en-US" sz="2600" dirty="0" smtClean="0">
                <a:solidFill>
                  <a:srgbClr val="FFC165"/>
                </a:solidFill>
              </a:rPr>
              <a:t> 		       </a:t>
            </a:r>
            <a:r>
              <a:rPr lang="en-US" sz="2600" i="1" dirty="0" smtClean="0">
                <a:solidFill>
                  <a:srgbClr val="FFC165"/>
                </a:solidFill>
              </a:rPr>
              <a:t>(Dining Commons)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600" dirty="0">
                <a:solidFill>
                  <a:srgbClr val="FFC165"/>
                </a:solidFill>
              </a:rPr>
              <a:t>	 </a:t>
            </a:r>
            <a:r>
              <a:rPr lang="en-US" sz="2600" dirty="0" smtClean="0">
                <a:solidFill>
                  <a:srgbClr val="FFC165"/>
                </a:solidFill>
              </a:rPr>
              <a:t>      </a:t>
            </a:r>
            <a:r>
              <a:rPr lang="en-US" sz="2600" b="1" dirty="0" smtClean="0">
                <a:solidFill>
                  <a:srgbClr val="FFC165"/>
                </a:solidFill>
              </a:rPr>
              <a:t>Space Panel</a:t>
            </a:r>
            <a:r>
              <a:rPr lang="en-US" sz="2600" dirty="0" smtClean="0">
                <a:solidFill>
                  <a:srgbClr val="FFC165"/>
                </a:solidFill>
              </a:rPr>
              <a:t> </a:t>
            </a:r>
            <a:r>
              <a:rPr lang="en-US" sz="2600" i="1" dirty="0" smtClean="0">
                <a:solidFill>
                  <a:srgbClr val="FFC165"/>
                </a:solidFill>
              </a:rPr>
              <a:t>(</a:t>
            </a:r>
            <a:r>
              <a:rPr lang="en-US" sz="2600" i="1" dirty="0" err="1" smtClean="0">
                <a:solidFill>
                  <a:srgbClr val="FFC165"/>
                </a:solidFill>
              </a:rPr>
              <a:t>Stinchfield</a:t>
            </a:r>
            <a:r>
              <a:rPr lang="en-US" sz="2600" i="1" dirty="0" smtClean="0">
                <a:solidFill>
                  <a:srgbClr val="FFC165"/>
                </a:solidFill>
              </a:rPr>
              <a:t> Lecture Hall)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2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3:45 pm    Closing Session and Networking </a:t>
            </a:r>
            <a:endParaRPr lang="en-US" sz="2600" b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15199" y="6354002"/>
            <a:ext cx="1744133" cy="40011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#</a:t>
            </a:r>
            <a:r>
              <a:rPr lang="en-US" sz="20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CESwmass</a:t>
            </a:r>
            <a:endParaRPr lang="en-US" sz="20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175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0">
        <p:fade/>
      </p:transition>
    </mc:Choice>
    <mc:Fallback xmlns="">
      <p:transition spd="med" advClick="0" advTm="3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Thank you to our Sponsors!</a:t>
            </a:r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15199" y="6354002"/>
            <a:ext cx="1744133" cy="40011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#</a:t>
            </a:r>
            <a:r>
              <a:rPr lang="en-US" sz="20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CESwmass</a:t>
            </a:r>
            <a:endParaRPr lang="en-US" sz="20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2050" name="Picture 2" descr="\\FRCOG1\Users\JAtwood\My Documents\Atwood_Current_Projects\Econ_Dev\Arts &amp; Creative Economy\Creative Econ Summit 5\sponsor logos\FACP 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303135"/>
            <a:ext cx="1600200" cy="233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\\FRCOG1\Users\JAtwood\My Documents\Atwood_Current_Projects\Econ_Dev\Arts &amp; Creative Economy\Creative Econ Summit 5\sponsor logos\CEN-logo-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600198"/>
            <a:ext cx="2286000" cy="1790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\\FRCOG1\Users\JAtwood\My Documents\Atwood_Current_Projects\Econ_Dev\Arts &amp; Creative Economy\Creative Econ Summit 5\sponsor logos\EDC - Copy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810000"/>
            <a:ext cx="1885950" cy="1587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\\FRCOG1\Users\JAtwood\My Documents\Atwood_Current_Projects\Econ_Dev\Arts &amp; Creative Economy\Creative Econ Summit 5\sponsor logos\220px-Greenfield_Community_College_logo.svg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5483" y="4945238"/>
            <a:ext cx="1754717" cy="1754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\\FRCOG1\Users\JAtwood\My Documents\Atwood_Current_Projects\Econ_Dev\Arts &amp; Creative Economy\Creative Econ Summit 5\sponsor logos\MassLive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2842" y="1818850"/>
            <a:ext cx="2209800" cy="1302619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2055" name="Picture 7" descr="\\FRCOG1\Users\JAtwood\My Documents\Atwood_Current_Projects\Econ_Dev\Arts &amp; Creative Economy\Creative Econ Summit 5\sponsor logos\CreativeGround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9859" y="3545417"/>
            <a:ext cx="25717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\\FRCOG1\Users\JAtwood\My Documents\Atwood_Current_Projects\Econ_Dev\Arts &amp; Creative Economy\Creative Econ Summit 5\sponsor logos\wlm-art-deco+text-copy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8798" y="3488763"/>
            <a:ext cx="2647950" cy="1267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\\FRCOG1\Users\JAtwood\My Documents\Atwood_Current_Projects\Econ_Dev\Arts &amp; Creative Economy\Creative Econ Summit 5\sponsor logos\chilton-built-logo-PMS330U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1447800"/>
            <a:ext cx="1466850" cy="152400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2058" name="Picture 10" descr="\\FRCOG1\Users\JAtwood\My Documents\Atwood_Current_Projects\Econ_Dev\Arts &amp; Creative Economy\Creative Econ Summit 5\sponsor logos\pierceBros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1609" y="4906862"/>
            <a:ext cx="3017766" cy="1307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103" y="5822596"/>
            <a:ext cx="2670175" cy="634167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531529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0">
        <p:fade/>
      </p:transition>
    </mc:Choice>
    <mc:Fallback xmlns="">
      <p:transition spd="med" advClick="0" advTm="3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Join the Conversation!</a:t>
            </a:r>
            <a:endParaRPr lang="en-US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3000" y="1913932"/>
            <a:ext cx="6629400" cy="76944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4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#</a:t>
            </a:r>
            <a:r>
              <a:rPr lang="en-US" sz="44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CESwmass</a:t>
            </a:r>
            <a:endParaRPr lang="en-US" sz="440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026" name="Picture 2" descr="https://lh3.ggpht.com/lSLM0xhCA1RZOwaQcjhlwmsvaIQYaP3c5qbDKCgLALhydrgExnaSKZdGa8S3YtRuVA=w300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5181600"/>
            <a:ext cx="1286933" cy="1286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4" descr="Image result for facebook image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Image result for facebook image"/>
          <p:cNvSpPr>
            <a:spLocks noChangeAspect="1" noChangeArrowheads="1"/>
          </p:cNvSpPr>
          <p:nvPr/>
        </p:nvSpPr>
        <p:spPr bwMode="auto">
          <a:xfrm>
            <a:off x="2159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9751" y="5257798"/>
            <a:ext cx="1136650" cy="11366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143000" y="2895600"/>
            <a:ext cx="6629400" cy="144655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4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www.facebook.com/</a:t>
            </a:r>
          </a:p>
          <a:p>
            <a:pPr algn="ctr"/>
            <a:r>
              <a:rPr lang="en-US" sz="44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CreativeEconomySummit</a:t>
            </a:r>
            <a:endParaRPr lang="en-US" sz="440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839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0">
        <p:fade/>
      </p:transition>
    </mc:Choice>
    <mc:Fallback xmlns="">
      <p:transition spd="med" advClick="0" advTm="3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Image result for facebook image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Image result for facebook image"/>
          <p:cNvSpPr>
            <a:spLocks noChangeAspect="1" noChangeArrowheads="1"/>
          </p:cNvSpPr>
          <p:nvPr/>
        </p:nvSpPr>
        <p:spPr bwMode="auto">
          <a:xfrm>
            <a:off x="2159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98288" y="2225933"/>
            <a:ext cx="7991288" cy="421653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i="1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CreativeGround</a:t>
            </a:r>
            <a:r>
              <a:rPr lang="en-US" sz="28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is a real-time online community </a:t>
            </a:r>
            <a:endParaRPr lang="en-US" sz="28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algn="ctr"/>
            <a:r>
              <a:rPr lang="en-US" sz="28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that </a:t>
            </a:r>
            <a:r>
              <a:rPr lang="en-US" sz="28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reflects the rich range of creative people and places at work in the six New England states. </a:t>
            </a:r>
            <a:endParaRPr lang="en-US" sz="28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algn="ctr"/>
            <a:r>
              <a:rPr lang="en-US" sz="28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This </a:t>
            </a:r>
            <a:r>
              <a:rPr lang="en-US" sz="28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free online directory includes profiles for </a:t>
            </a:r>
            <a:endParaRPr lang="en-US" sz="2800" i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algn="ctr"/>
            <a:r>
              <a:rPr lang="en-US" sz="28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cultural </a:t>
            </a:r>
            <a:r>
              <a:rPr lang="en-US" sz="28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nonprofits like libraries and theaters</a:t>
            </a:r>
            <a:r>
              <a:rPr lang="en-US" sz="28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,</a:t>
            </a:r>
          </a:p>
          <a:p>
            <a:pPr algn="ctr"/>
            <a:r>
              <a:rPr lang="en-US" sz="28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800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creative businesses like recording studios and design agencies, and artists of all disciplines such as performing arts, visual arts, and crafts</a:t>
            </a:r>
            <a:r>
              <a:rPr lang="en-US" sz="2800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.</a:t>
            </a:r>
          </a:p>
          <a:p>
            <a:pPr algn="ctr"/>
            <a:endParaRPr lang="en-US" sz="1200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algn="ctr"/>
            <a:r>
              <a:rPr lang="en-US" sz="28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www.CreativeGround.org</a:t>
            </a:r>
            <a:endParaRPr lang="en-US" sz="2800" b="1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9" name="Picture 7" descr="\\FRCOG1\Users\JAtwood\My Documents\Atwood_Current_Projects\Econ_Dev\Arts &amp; Creative Economy\Creative Econ Summit 5\sponsor logos\CreativeGroun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42474"/>
            <a:ext cx="3135219" cy="148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7315199" y="6354002"/>
            <a:ext cx="1744133" cy="40011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#</a:t>
            </a:r>
            <a:r>
              <a:rPr lang="en-US" sz="20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CESwmass</a:t>
            </a:r>
            <a:endParaRPr lang="en-US" sz="20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03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0">
        <p:fade/>
      </p:transition>
    </mc:Choice>
    <mc:Fallback xmlns="">
      <p:transition spd="med" advClick="0" advTm="3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</TotalTime>
  <Words>119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Today’s Program </vt:lpstr>
      <vt:lpstr>Thank you to our Sponsors!</vt:lpstr>
      <vt:lpstr>Join the Conversation!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Atwood</dc:creator>
  <cp:lastModifiedBy>Jessica Atwood</cp:lastModifiedBy>
  <cp:revision>16</cp:revision>
  <dcterms:created xsi:type="dcterms:W3CDTF">2015-05-11T21:11:38Z</dcterms:created>
  <dcterms:modified xsi:type="dcterms:W3CDTF">2015-05-14T16:35:33Z</dcterms:modified>
</cp:coreProperties>
</file>